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  <p:sldMasterId id="2147483678" r:id="rId5"/>
  </p:sldMasterIdLst>
  <p:notesMasterIdLst>
    <p:notesMasterId r:id="rId45"/>
  </p:notesMasterIdLst>
  <p:sldIdLst>
    <p:sldId id="260" r:id="rId6"/>
    <p:sldId id="258" r:id="rId7"/>
    <p:sldId id="321" r:id="rId8"/>
    <p:sldId id="320" r:id="rId9"/>
    <p:sldId id="322" r:id="rId10"/>
    <p:sldId id="323" r:id="rId11"/>
    <p:sldId id="324" r:id="rId12"/>
    <p:sldId id="325" r:id="rId13"/>
    <p:sldId id="326" r:id="rId14"/>
    <p:sldId id="327" r:id="rId15"/>
    <p:sldId id="328" r:id="rId16"/>
    <p:sldId id="329" r:id="rId17"/>
    <p:sldId id="357" r:id="rId18"/>
    <p:sldId id="330" r:id="rId19"/>
    <p:sldId id="331" r:id="rId20"/>
    <p:sldId id="332" r:id="rId21"/>
    <p:sldId id="333" r:id="rId22"/>
    <p:sldId id="334" r:id="rId23"/>
    <p:sldId id="335" r:id="rId24"/>
    <p:sldId id="336" r:id="rId25"/>
    <p:sldId id="337" r:id="rId26"/>
    <p:sldId id="338" r:id="rId27"/>
    <p:sldId id="341" r:id="rId28"/>
    <p:sldId id="339" r:id="rId29"/>
    <p:sldId id="340" r:id="rId30"/>
    <p:sldId id="342" r:id="rId31"/>
    <p:sldId id="343" r:id="rId32"/>
    <p:sldId id="344" r:id="rId33"/>
    <p:sldId id="345" r:id="rId34"/>
    <p:sldId id="346" r:id="rId35"/>
    <p:sldId id="347" r:id="rId36"/>
    <p:sldId id="348" r:id="rId37"/>
    <p:sldId id="349" r:id="rId38"/>
    <p:sldId id="350" r:id="rId39"/>
    <p:sldId id="352" r:id="rId40"/>
    <p:sldId id="353" r:id="rId41"/>
    <p:sldId id="354" r:id="rId42"/>
    <p:sldId id="356" r:id="rId43"/>
    <p:sldId id="355" r:id="rId44"/>
  </p:sldIdLst>
  <p:sldSz cx="12192000" cy="6858000"/>
  <p:notesSz cx="6858000" cy="9144000"/>
  <p:embeddedFontLst>
    <p:embeddedFont>
      <p:font typeface="Cambria Math" panose="02040503050406030204" pitchFamily="18" charset="0"/>
      <p:regular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MS PGothic" panose="020B0600070205080204" pitchFamily="34" charset="-128"/>
      <p:regular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29" userDrawn="1">
          <p15:clr>
            <a:srgbClr val="A4A3A4"/>
          </p15:clr>
        </p15:guide>
        <p15:guide id="3" pos="688" userDrawn="1">
          <p15:clr>
            <a:srgbClr val="A4A3A4"/>
          </p15:clr>
        </p15:guide>
        <p15:guide id="4" pos="6902" userDrawn="1">
          <p15:clr>
            <a:srgbClr val="A4A3A4"/>
          </p15:clr>
        </p15:guide>
        <p15:guide id="5" orient="horz" pos="134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hnny LO" initials="JL" lastIdx="2" clrIdx="0">
    <p:extLst>
      <p:ext uri="{19B8F6BF-5375-455C-9EA6-DF929625EA0E}">
        <p15:presenceInfo xmlns:p15="http://schemas.microsoft.com/office/powerpoint/2012/main" userId="S::j.lo@ecu.edu.au::2469e7bb-cfa9-47dd-b42e-7929089ec7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2" autoAdjust="0"/>
    <p:restoredTop sz="70740" autoAdjust="0"/>
  </p:normalViewPr>
  <p:slideViewPr>
    <p:cSldViewPr snapToGrid="0">
      <p:cViewPr varScale="1">
        <p:scale>
          <a:sx n="85" d="100"/>
          <a:sy n="85" d="100"/>
        </p:scale>
        <p:origin x="45" y="495"/>
      </p:cViewPr>
      <p:guideLst>
        <p:guide orient="horz" pos="3929"/>
        <p:guide pos="688"/>
        <p:guide pos="6902"/>
        <p:guide orient="horz" pos="13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font" Target="fonts/font1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notesMaster" Target="notesMasters/notesMaster1.xml"/><Relationship Id="rId53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font" Target="fonts/font4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font" Target="fonts/font3.fntdata"/><Relationship Id="rId56" Type="http://schemas.openxmlformats.org/officeDocument/2006/relationships/tableStyles" Target="tableStyles.xml"/><Relationship Id="rId8" Type="http://schemas.openxmlformats.org/officeDocument/2006/relationships/slide" Target="slides/slide3.xml"/><Relationship Id="rId51" Type="http://schemas.openxmlformats.org/officeDocument/2006/relationships/font" Target="fonts/font6.fntdata"/><Relationship Id="rId3" Type="http://schemas.openxmlformats.org/officeDocument/2006/relationships/customXml" Target="../customXml/item3.xml"/></Relationships>
</file>

<file path=ppt/media/image1.tiff>
</file>

<file path=ppt/media/image10.png>
</file>

<file path=ppt/media/image11.png>
</file>

<file path=ppt/media/image110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A64CBF-A83F-45CD-B222-DA5F6545660D}" type="datetimeFigureOut">
              <a:rPr lang="en-AU" smtClean="0"/>
              <a:t>21/03/2020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6C41E0-1F10-4CA0-90CC-2CF8149F7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0769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6C41E0-1F10-4CA0-90CC-2CF8149F7BDA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93504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2555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7645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6969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96896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35006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97031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73401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43568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65481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3454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dirty="0"/>
              <a:t>Cluster analysis is an “unsupervised” technique and makes no assumptions regarding the number of groups or the group structure.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446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16802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10813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38422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91682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83055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67356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89657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69049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89023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3212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dirty="0"/>
              <a:t>Cluster analysis is an “unsupervised” technique and makes no assumptions regarding the number of groups or the group structure.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60792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49188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5650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898507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650462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474294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474139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215249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76957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38255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4607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1134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CV is performed iteratively and systematically</a:t>
            </a:r>
            <a:r>
              <a:rPr lang="en-US" baseline="0" dirty="0"/>
              <a:t> in multiples round in such a way that each sample in the training set has a chance to be in the validation set. After several rounds of CV, the results are combined and/or are often averaged.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9989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630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1175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5782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9123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893898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350" dirty="0"/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382239" y="893261"/>
            <a:ext cx="11427527" cy="1014992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Aft>
                <a:spcPts val="450"/>
              </a:spcAft>
              <a:defRPr sz="32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A without sub heading: Click to add heading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9760" y="0"/>
            <a:ext cx="2682240" cy="8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19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893896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8" rIns="121917" bIns="60958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altLang="en-US" sz="1800">
              <a:solidFill>
                <a:srgbClr val="10192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82238" y="893262"/>
            <a:ext cx="11427527" cy="67386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B with sub heading: Click to add heading</a:t>
            </a:r>
          </a:p>
        </p:txBody>
      </p:sp>
      <p:sp>
        <p:nvSpPr>
          <p:cNvPr id="5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0" y="1908253"/>
            <a:ext cx="12192000" cy="49497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82238" y="1436500"/>
            <a:ext cx="11427527" cy="39908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1949" y="0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329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Cover Option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6756077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 baseline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7047934" y="3006013"/>
            <a:ext cx="4810985" cy="12376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C:</a:t>
            </a:r>
            <a:br>
              <a:rPr lang="en-US" dirty="0"/>
            </a:br>
            <a:r>
              <a:rPr lang="en-US" dirty="0"/>
              <a:t>Click to add heading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048610" y="4292601"/>
            <a:ext cx="4810441" cy="86148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70720" y="185620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6747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4" y="1186543"/>
            <a:ext cx="8264453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7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8" rIns="121917" bIns="60958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altLang="en-US" sz="1800">
              <a:solidFill>
                <a:srgbClr val="009878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1064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1 column text only slide. Click to add title. </a:t>
            </a:r>
          </a:p>
        </p:txBody>
      </p:sp>
    </p:spTree>
    <p:extLst>
      <p:ext uri="{BB962C8B-B14F-4D97-AF65-F5344CB8AC3E}">
        <p14:creationId xmlns:p14="http://schemas.microsoft.com/office/powerpoint/2010/main" val="11494794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5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9947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8" rIns="121917" bIns="60958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altLang="en-US" sz="1800">
              <a:solidFill>
                <a:srgbClr val="101920"/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 text only slide. Click to add title. </a:t>
            </a:r>
          </a:p>
        </p:txBody>
      </p:sp>
    </p:spTree>
    <p:extLst>
      <p:ext uri="{BB962C8B-B14F-4D97-AF65-F5344CB8AC3E}">
        <p14:creationId xmlns:p14="http://schemas.microsoft.com/office/powerpoint/2010/main" val="1592633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 text +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8403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8" rIns="121917" bIns="60958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altLang="en-US" sz="1800">
              <a:solidFill>
                <a:srgbClr val="101920"/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column: text with image on right. Click to add title.</a:t>
            </a:r>
          </a:p>
        </p:txBody>
      </p:sp>
      <p:sp>
        <p:nvSpPr>
          <p:cNvPr id="17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470252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258469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 text + 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68403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6470252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8" rIns="121917" bIns="60958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altLang="en-US" sz="1800">
              <a:solidFill>
                <a:srgbClr val="101920"/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column: text with image on left. Click to add title.</a:t>
            </a:r>
          </a:p>
        </p:txBody>
      </p:sp>
    </p:spTree>
    <p:extLst>
      <p:ext uri="{BB962C8B-B14F-4D97-AF65-F5344CB8AC3E}">
        <p14:creationId xmlns:p14="http://schemas.microsoft.com/office/powerpoint/2010/main" val="36741055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40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4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766219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7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cover: click to add heading</a:t>
            </a:r>
          </a:p>
        </p:txBody>
      </p:sp>
    </p:spTree>
    <p:extLst>
      <p:ext uri="{BB962C8B-B14F-4D97-AF65-F5344CB8AC3E}">
        <p14:creationId xmlns:p14="http://schemas.microsoft.com/office/powerpoint/2010/main" val="39570564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84936" y="4681699"/>
            <a:ext cx="5978539" cy="179759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A: Click to add heading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01823" y="177553"/>
            <a:ext cx="2700789" cy="89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4399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B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893896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/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382238" y="893261"/>
            <a:ext cx="11427527" cy="1014992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B without sub heading: Click to add heading</a:t>
            </a:r>
          </a:p>
        </p:txBody>
      </p:sp>
      <p:sp>
        <p:nvSpPr>
          <p:cNvPr id="17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0" y="1908253"/>
            <a:ext cx="12192000" cy="4949747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1949" y="0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7786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893896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82238" y="893262"/>
            <a:ext cx="11427527" cy="673861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B with sub heading: Click to add heading</a:t>
            </a:r>
          </a:p>
        </p:txBody>
      </p:sp>
      <p:sp>
        <p:nvSpPr>
          <p:cNvPr id="5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0" y="1908253"/>
            <a:ext cx="12192000" cy="4949747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82238" y="1436500"/>
            <a:ext cx="11427527" cy="399081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1949" y="0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341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893898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350" dirty="0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82239" y="893264"/>
            <a:ext cx="11427527" cy="67386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Aft>
                <a:spcPts val="450"/>
              </a:spcAft>
              <a:defRPr sz="21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</a:t>
            </a:r>
            <a:r>
              <a:rPr lang="en-US"/>
              <a:t>A with sub </a:t>
            </a:r>
            <a:r>
              <a:rPr lang="en-US" dirty="0"/>
              <a:t>heading: Click to add heading</a:t>
            </a:r>
          </a:p>
        </p:txBody>
      </p:sp>
      <p:sp>
        <p:nvSpPr>
          <p:cNvPr id="5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0" y="1908255"/>
            <a:ext cx="12192000" cy="49497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82239" y="1509174"/>
            <a:ext cx="11427527" cy="3990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9760" y="0"/>
            <a:ext cx="2682240" cy="8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8753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6756077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 baseline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7047934" y="3006013"/>
            <a:ext cx="4810985" cy="1237623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C:</a:t>
            </a:r>
            <a:br>
              <a:rPr lang="en-US" dirty="0"/>
            </a:br>
            <a:r>
              <a:rPr lang="en-US" dirty="0"/>
              <a:t>Click to add heading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048610" y="4292601"/>
            <a:ext cx="4810441" cy="861484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70720" y="185620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9113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4" y="1186543"/>
            <a:ext cx="8264453" cy="49904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7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>
              <a:solidFill>
                <a:schemeClr val="accent5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1064" y="-3174"/>
            <a:ext cx="10515600" cy="896436"/>
          </a:xfr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1 column text only slide. Click to add title. </a:t>
            </a:r>
          </a:p>
        </p:txBody>
      </p:sp>
    </p:spTree>
    <p:extLst>
      <p:ext uri="{BB962C8B-B14F-4D97-AF65-F5344CB8AC3E}">
        <p14:creationId xmlns:p14="http://schemas.microsoft.com/office/powerpoint/2010/main" val="21949271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5" y="1186543"/>
            <a:ext cx="5181600" cy="49904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9947" y="1186543"/>
            <a:ext cx="5181600" cy="49904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 text only slide. Click to add title. </a:t>
            </a:r>
          </a:p>
        </p:txBody>
      </p:sp>
    </p:spTree>
    <p:extLst>
      <p:ext uri="{BB962C8B-B14F-4D97-AF65-F5344CB8AC3E}">
        <p14:creationId xmlns:p14="http://schemas.microsoft.com/office/powerpoint/2010/main" val="36268626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+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8403" y="1186543"/>
            <a:ext cx="5181600" cy="49904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column: text with image on right. Click to add title.</a:t>
            </a:r>
          </a:p>
        </p:txBody>
      </p:sp>
      <p:sp>
        <p:nvSpPr>
          <p:cNvPr id="17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470252" y="1185864"/>
            <a:ext cx="5181600" cy="499109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7243499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+ 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68403" y="1185864"/>
            <a:ext cx="5181600" cy="499109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6470252" y="1186543"/>
            <a:ext cx="5181600" cy="49904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column: text with image on left. Click to add title.</a:t>
            </a:r>
          </a:p>
        </p:txBody>
      </p:sp>
    </p:spTree>
    <p:extLst>
      <p:ext uri="{BB962C8B-B14F-4D97-AF65-F5344CB8AC3E}">
        <p14:creationId xmlns:p14="http://schemas.microsoft.com/office/powerpoint/2010/main" val="22127214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pic>
        <p:nvPicPr>
          <p:cNvPr id="4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3733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cover: click to add heading</a:t>
            </a:r>
          </a:p>
        </p:txBody>
      </p:sp>
    </p:spTree>
    <p:extLst>
      <p:ext uri="{BB962C8B-B14F-4D97-AF65-F5344CB8AC3E}">
        <p14:creationId xmlns:p14="http://schemas.microsoft.com/office/powerpoint/2010/main" val="3514410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6756077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b="0" baseline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7047936" y="3006015"/>
            <a:ext cx="4810985" cy="12376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Aft>
                <a:spcPts val="450"/>
              </a:spcAft>
              <a:defRPr sz="2100" b="1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B:</a:t>
            </a:r>
            <a:br>
              <a:rPr lang="en-US" dirty="0"/>
            </a:br>
            <a:r>
              <a:rPr lang="en-US" dirty="0"/>
              <a:t>Click to add heading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048612" y="4292601"/>
            <a:ext cx="4810441" cy="86148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9760" y="0"/>
            <a:ext cx="2682240" cy="8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648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4" y="1186543"/>
            <a:ext cx="8264453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7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-1" y="3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350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1064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1 column text only slide. Click to add title. 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693033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8725517" y="6693033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76665" y="6693033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79979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5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9947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 column text only slide. Click to add title. 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693033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8725517" y="6693033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0976665" y="6693033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03724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+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8403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2" y="2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350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 column: text with image on right. Click to add title.</a:t>
            </a:r>
          </a:p>
        </p:txBody>
      </p:sp>
      <p:sp>
        <p:nvSpPr>
          <p:cNvPr id="17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470252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693033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8725517" y="6693033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0976665" y="6693033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46618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+ 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68403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6470252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2" y="2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350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 column: text with image on left. Click to add title.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6693033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8725517" y="6693033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0976665" y="6693033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76256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766221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8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cover: click to add heading</a:t>
            </a:r>
          </a:p>
        </p:txBody>
      </p:sp>
      <p:pic>
        <p:nvPicPr>
          <p:cNvPr id="4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0152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Cover O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84936" y="4681699"/>
            <a:ext cx="5978539" cy="179759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A: Click to add heading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01823" y="177553"/>
            <a:ext cx="2700789" cy="89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959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 userDrawn="1"/>
        </p:nvSpPr>
        <p:spPr bwMode="auto">
          <a:xfrm>
            <a:off x="-24680" y="940040"/>
            <a:ext cx="12216680" cy="976792"/>
          </a:xfrm>
          <a:prstGeom prst="rect">
            <a:avLst/>
          </a:prstGeom>
          <a:solidFill>
            <a:srgbClr val="00987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350" b="0" i="0" u="none" strike="noStrike" kern="0" cap="none" spc="0" normalizeH="0" baseline="0" noProof="0">
              <a:ln>
                <a:noFill/>
              </a:ln>
              <a:solidFill>
                <a:srgbClr val="10192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7554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9322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</p:sldLayoutIdLs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914377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133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783" indent="-228594" algn="l" defTabSz="91437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2971" indent="-228594" algn="l" defTabSz="91437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9.png"/><Relationship Id="rId9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893261"/>
            <a:ext cx="12192000" cy="1014992"/>
          </a:xfrm>
        </p:spPr>
        <p:txBody>
          <a:bodyPr/>
          <a:lstStyle/>
          <a:p>
            <a:r>
              <a:rPr lang="en-NZ" dirty="0"/>
              <a:t>Data Analysis and Visualisation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2971801" y="3294379"/>
            <a:ext cx="5323114" cy="206210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80963" algn="ctr"/>
            <a:r>
              <a:rPr lang="en-AU" sz="3200" dirty="0">
                <a:latin typeface="Arial" panose="020B0604020202020204" pitchFamily="34" charset="0"/>
                <a:cs typeface="Arial" panose="020B0604020202020204" pitchFamily="34" charset="0"/>
              </a:rPr>
              <a:t>Module 5</a:t>
            </a:r>
          </a:p>
          <a:p>
            <a:pPr marL="80963" algn="ctr"/>
            <a:endParaRPr lang="en-AU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963" algn="ctr"/>
            <a:r>
              <a:rPr lang="en-AU" sz="3200" dirty="0">
                <a:latin typeface="Arial" panose="020B0604020202020204" pitchFamily="34" charset="0"/>
                <a:cs typeface="Arial" panose="020B0604020202020204" pitchFamily="34" charset="0"/>
              </a:rPr>
              <a:t>Supervised Learning and 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00516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Classification models – Categorical outcomes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Contingency table – cross-tabulation between the actual and predicted classes.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Quality of Predictions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76310799"/>
                  </p:ext>
                </p:extLst>
              </p:nvPr>
            </p:nvGraphicFramePr>
            <p:xfrm>
              <a:off x="2976562" y="2929096"/>
              <a:ext cx="6096000" cy="279473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16000">
                      <a:extLst>
                        <a:ext uri="{9D8B030D-6E8A-4147-A177-3AD203B41FA5}">
                          <a16:colId xmlns:a16="http://schemas.microsoft.com/office/drawing/2014/main" val="1247572316"/>
                        </a:ext>
                      </a:extLst>
                    </a:gridCol>
                    <a:gridCol w="1016000">
                      <a:extLst>
                        <a:ext uri="{9D8B030D-6E8A-4147-A177-3AD203B41FA5}">
                          <a16:colId xmlns:a16="http://schemas.microsoft.com/office/drawing/2014/main" val="1794066054"/>
                        </a:ext>
                      </a:extLst>
                    </a:gridCol>
                    <a:gridCol w="1016000">
                      <a:extLst>
                        <a:ext uri="{9D8B030D-6E8A-4147-A177-3AD203B41FA5}">
                          <a16:colId xmlns:a16="http://schemas.microsoft.com/office/drawing/2014/main" val="4036250721"/>
                        </a:ext>
                      </a:extLst>
                    </a:gridCol>
                    <a:gridCol w="1016000">
                      <a:extLst>
                        <a:ext uri="{9D8B030D-6E8A-4147-A177-3AD203B41FA5}">
                          <a16:colId xmlns:a16="http://schemas.microsoft.com/office/drawing/2014/main" val="3868421451"/>
                        </a:ext>
                      </a:extLst>
                    </a:gridCol>
                    <a:gridCol w="1016000">
                      <a:extLst>
                        <a:ext uri="{9D8B030D-6E8A-4147-A177-3AD203B41FA5}">
                          <a16:colId xmlns:a16="http://schemas.microsoft.com/office/drawing/2014/main" val="2160895756"/>
                        </a:ext>
                      </a:extLst>
                    </a:gridCol>
                    <a:gridCol w="1016000">
                      <a:extLst>
                        <a:ext uri="{9D8B030D-6E8A-4147-A177-3AD203B41FA5}">
                          <a16:colId xmlns:a16="http://schemas.microsoft.com/office/drawing/2014/main" val="3364010601"/>
                        </a:ext>
                      </a:extLst>
                    </a:gridCol>
                  </a:tblGrid>
                  <a:tr h="465789">
                    <a:tc>
                      <a:txBody>
                        <a:bodyPr/>
                        <a:lstStyle/>
                        <a:p>
                          <a:pPr algn="ctr"/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AU" sz="16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6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Actual Class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97204181"/>
                      </a:ext>
                    </a:extLst>
                  </a:tr>
                  <a:tr h="465789">
                    <a:tc>
                      <a:txBody>
                        <a:bodyPr/>
                        <a:lstStyle/>
                        <a:p>
                          <a:pPr algn="ctr"/>
                          <a:endParaRPr lang="en-AU" sz="16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vert="vert27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</a:t>
                          </a:r>
                          <a:r>
                            <a:rPr lang="en-AU" sz="1600" baseline="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 A</a:t>
                          </a:r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B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oMath>
                            </m:oMathPara>
                          </a14:m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</a:t>
                          </a:r>
                          <a:r>
                            <a:rPr lang="en-AU" sz="16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k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878802476"/>
                      </a:ext>
                    </a:extLst>
                  </a:tr>
                  <a:tr h="465789">
                    <a:tc rowSpan="4">
                      <a:txBody>
                        <a:bodyPr/>
                        <a:lstStyle/>
                        <a:p>
                          <a:pPr algn="ctr"/>
                          <a:r>
                            <a:rPr lang="en-AU" sz="1600" b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Predicted Class</a:t>
                          </a: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A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oMath>
                            </m:oMathPara>
                          </a14:m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88894898"/>
                      </a:ext>
                    </a:extLst>
                  </a:tr>
                  <a:tr h="465789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B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6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oMath>
                            </m:oMathPara>
                          </a14:m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11831075"/>
                      </a:ext>
                    </a:extLst>
                  </a:tr>
                  <a:tr h="465789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6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⋱</m:t>
                                </m:r>
                              </m:oMath>
                            </m:oMathPara>
                          </a14:m>
                          <a:endParaRPr lang="en-AU" sz="1600" b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88476516"/>
                      </a:ext>
                    </a:extLst>
                  </a:tr>
                  <a:tr h="465789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</a:t>
                          </a:r>
                          <a:r>
                            <a:rPr lang="en-AU" sz="16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k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oMath>
                            </m:oMathPara>
                          </a14:m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6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571141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76310799"/>
                  </p:ext>
                </p:extLst>
              </p:nvPr>
            </p:nvGraphicFramePr>
            <p:xfrm>
              <a:off x="2976562" y="2929096"/>
              <a:ext cx="6096000" cy="279473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16000">
                      <a:extLst>
                        <a:ext uri="{9D8B030D-6E8A-4147-A177-3AD203B41FA5}">
                          <a16:colId xmlns:a16="http://schemas.microsoft.com/office/drawing/2014/main" val="1247572316"/>
                        </a:ext>
                      </a:extLst>
                    </a:gridCol>
                    <a:gridCol w="1016000">
                      <a:extLst>
                        <a:ext uri="{9D8B030D-6E8A-4147-A177-3AD203B41FA5}">
                          <a16:colId xmlns:a16="http://schemas.microsoft.com/office/drawing/2014/main" val="1794066054"/>
                        </a:ext>
                      </a:extLst>
                    </a:gridCol>
                    <a:gridCol w="1016000">
                      <a:extLst>
                        <a:ext uri="{9D8B030D-6E8A-4147-A177-3AD203B41FA5}">
                          <a16:colId xmlns:a16="http://schemas.microsoft.com/office/drawing/2014/main" val="4036250721"/>
                        </a:ext>
                      </a:extLst>
                    </a:gridCol>
                    <a:gridCol w="1016000">
                      <a:extLst>
                        <a:ext uri="{9D8B030D-6E8A-4147-A177-3AD203B41FA5}">
                          <a16:colId xmlns:a16="http://schemas.microsoft.com/office/drawing/2014/main" val="3868421451"/>
                        </a:ext>
                      </a:extLst>
                    </a:gridCol>
                    <a:gridCol w="1016000">
                      <a:extLst>
                        <a:ext uri="{9D8B030D-6E8A-4147-A177-3AD203B41FA5}">
                          <a16:colId xmlns:a16="http://schemas.microsoft.com/office/drawing/2014/main" val="2160895756"/>
                        </a:ext>
                      </a:extLst>
                    </a:gridCol>
                    <a:gridCol w="1016000">
                      <a:extLst>
                        <a:ext uri="{9D8B030D-6E8A-4147-A177-3AD203B41FA5}">
                          <a16:colId xmlns:a16="http://schemas.microsoft.com/office/drawing/2014/main" val="3364010601"/>
                        </a:ext>
                      </a:extLst>
                    </a:gridCol>
                  </a:tblGrid>
                  <a:tr h="465789">
                    <a:tc>
                      <a:txBody>
                        <a:bodyPr/>
                        <a:lstStyle/>
                        <a:p>
                          <a:pPr algn="ctr"/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AU" sz="16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6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Actual Class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97204181"/>
                      </a:ext>
                    </a:extLst>
                  </a:tr>
                  <a:tr h="465789">
                    <a:tc>
                      <a:txBody>
                        <a:bodyPr/>
                        <a:lstStyle/>
                        <a:p>
                          <a:pPr algn="ctr"/>
                          <a:endParaRPr lang="en-AU" sz="16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vert="vert27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</a:t>
                          </a:r>
                          <a:r>
                            <a:rPr lang="en-AU" sz="1600" baseline="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 A</a:t>
                          </a:r>
                          <a:endParaRPr lang="en-AU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B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400000" t="-102632" r="-102395" b="-4065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</a:t>
                          </a:r>
                          <a:r>
                            <a:rPr lang="en-AU" sz="16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k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878802476"/>
                      </a:ext>
                    </a:extLst>
                  </a:tr>
                  <a:tr h="465789">
                    <a:tc rowSpan="4">
                      <a:txBody>
                        <a:bodyPr/>
                        <a:lstStyle/>
                        <a:p>
                          <a:pPr algn="ctr"/>
                          <a:r>
                            <a:rPr lang="en-AU" sz="1600" b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Predicted Class</a:t>
                          </a: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A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400000" t="-200000" r="-102395" b="-30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88894898"/>
                      </a:ext>
                    </a:extLst>
                  </a:tr>
                  <a:tr h="465789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B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6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400000" t="-303947" r="-102395" b="-205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11831075"/>
                      </a:ext>
                    </a:extLst>
                  </a:tr>
                  <a:tr h="465789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0599" t="-398701" r="-401796" b="-1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400000" t="-398701" r="-102395" b="-1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00000" t="-398701" r="-2395" b="-10259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88476516"/>
                      </a:ext>
                    </a:extLst>
                  </a:tr>
                  <a:tr h="465789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</a:t>
                          </a:r>
                          <a:r>
                            <a:rPr lang="en-AU" sz="16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k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 anchor="ctr"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400000" t="-505263" r="-102395" b="-39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6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571141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511581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982640"/>
              </p:ext>
            </p:extLst>
          </p:nvPr>
        </p:nvGraphicFramePr>
        <p:xfrm>
          <a:off x="2820206" y="3270461"/>
          <a:ext cx="6408712" cy="2990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2178">
                  <a:extLst>
                    <a:ext uri="{9D8B030D-6E8A-4147-A177-3AD203B41FA5}">
                      <a16:colId xmlns:a16="http://schemas.microsoft.com/office/drawing/2014/main" val="1247572316"/>
                    </a:ext>
                  </a:extLst>
                </a:gridCol>
                <a:gridCol w="1602178">
                  <a:extLst>
                    <a:ext uri="{9D8B030D-6E8A-4147-A177-3AD203B41FA5}">
                      <a16:colId xmlns:a16="http://schemas.microsoft.com/office/drawing/2014/main" val="1794066054"/>
                    </a:ext>
                  </a:extLst>
                </a:gridCol>
                <a:gridCol w="1602178">
                  <a:extLst>
                    <a:ext uri="{9D8B030D-6E8A-4147-A177-3AD203B41FA5}">
                      <a16:colId xmlns:a16="http://schemas.microsoft.com/office/drawing/2014/main" val="4036250721"/>
                    </a:ext>
                  </a:extLst>
                </a:gridCol>
                <a:gridCol w="1602178">
                  <a:extLst>
                    <a:ext uri="{9D8B030D-6E8A-4147-A177-3AD203B41FA5}">
                      <a16:colId xmlns:a16="http://schemas.microsoft.com/office/drawing/2014/main" val="3868421451"/>
                    </a:ext>
                  </a:extLst>
                </a:gridCol>
              </a:tblGrid>
              <a:tr h="692176">
                <a:tc>
                  <a:txBody>
                    <a:bodyPr/>
                    <a:lstStyle/>
                    <a:p>
                      <a:endParaRPr lang="en-AU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Actual Class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AU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204181"/>
                  </a:ext>
                </a:extLst>
              </a:tr>
              <a:tr h="692176">
                <a:tc>
                  <a:txBody>
                    <a:bodyPr/>
                    <a:lstStyle/>
                    <a:p>
                      <a:pPr algn="ctr"/>
                      <a:endParaRPr lang="en-AU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 vert="vert270" anchor="ctr"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Positive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Negative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802476"/>
                  </a:ext>
                </a:extLst>
              </a:tr>
              <a:tr h="692176">
                <a:tc rowSpan="2">
                  <a:txBody>
                    <a:bodyPr/>
                    <a:lstStyle/>
                    <a:p>
                      <a:pPr algn="ctr"/>
                      <a:r>
                        <a:rPr lang="en-AU" b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Predicted Class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Positive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True positive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False positive (Type I error)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8894898"/>
                  </a:ext>
                </a:extLst>
              </a:tr>
              <a:tr h="692176">
                <a:tc vMerge="1">
                  <a:txBody>
                    <a:bodyPr/>
                    <a:lstStyle/>
                    <a:p>
                      <a:pPr algn="ctr"/>
                      <a:endParaRPr lang="en-AU" dirty="0">
                        <a:solidFill>
                          <a:schemeClr val="bg1"/>
                        </a:solidFill>
                      </a:endParaRPr>
                    </a:p>
                  </a:txBody>
                  <a:tcPr vert="vert27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Negative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False negative (Type</a:t>
                      </a:r>
                      <a:r>
                        <a:rPr lang="en-AU" baseline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II error)</a:t>
                      </a:r>
                      <a:endParaRPr lang="en-AU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True</a:t>
                      </a:r>
                      <a:r>
                        <a:rPr lang="en-AU" b="1" baseline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negative</a:t>
                      </a:r>
                      <a:endParaRPr lang="en-AU" b="1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831075"/>
                  </a:ext>
                </a:extLst>
              </a:tr>
            </a:tbl>
          </a:graphicData>
        </a:graphic>
      </p:graphicFrame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Classification models – Categorical outcomes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Confusion matrix – a 2 × 2 contingency table, i.e. binary outcome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Easy to visualise the degree to which the classifier is confused, i.e. mislabelled the cases.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Quality of Predictions</a:t>
            </a:r>
          </a:p>
        </p:txBody>
      </p:sp>
    </p:spTree>
    <p:extLst>
      <p:ext uri="{BB962C8B-B14F-4D97-AF65-F5344CB8AC3E}">
        <p14:creationId xmlns:p14="http://schemas.microsoft.com/office/powerpoint/2010/main" val="3078118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Classification models – Categorical outcomes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Three important metrics from a confusion matrix</a:t>
                </a: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225533" lvl="1" indent="-457200">
                  <a:buFont typeface="+mj-lt"/>
                  <a:buAutoNum type="arabicParenR"/>
                  <a:tabLst>
                    <a:tab pos="2693988" algn="l"/>
                  </a:tabLst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Sensitivity 	</a:t>
                </a:r>
                <a14:m>
                  <m:oMath xmlns:m="http://schemas.openxmlformats.org/officeDocument/2006/math">
                    <m:r>
                      <a:rPr lang="en-AU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𝑇𝑟𝑢𝑒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𝑝𝑜𝑠𝑖𝑡𝑖𝑣𝑒𝑠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𝑇𝑃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𝑇𝑟𝑢𝑒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𝑝𝑜𝑠𝑖𝑡𝑖𝑣𝑒𝑠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𝑇𝑃</m:t>
                            </m:r>
                          </m:e>
                        </m:d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𝐹𝑎𝑙𝑠𝑒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𝑛𝑒𝑔𝑎𝑡𝑖𝑣𝑒𝑠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𝐹𝑁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82550">
                  <a:tabLst>
                    <a:tab pos="2693988" algn="l"/>
                  </a:tabLst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𝑇𝑟𝑢𝑒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𝑝𝑜𝑠𝑖𝑡𝑖𝑣𝑒𝑠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𝑇𝑃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𝐴𝑐𝑡𝑢𝑎𝑙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𝑝𝑜𝑠𝑖𝑡𝑖𝑣𝑒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𝑐𝑎𝑠𝑒𝑠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225533" lvl="1" indent="-457200">
                  <a:buFont typeface="+mj-lt"/>
                  <a:buAutoNum type="arabicParenR" startAt="2"/>
                  <a:tabLst>
                    <a:tab pos="2693988" algn="l"/>
                  </a:tabLst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Specificity	</a:t>
                </a:r>
                <a14:m>
                  <m:oMath xmlns:m="http://schemas.openxmlformats.org/officeDocument/2006/math">
                    <m:r>
                      <a:rPr lang="en-AU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𝑇𝑟𝑢𝑒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𝑛𝑒𝑔𝑎𝑡𝑖𝑣𝑒𝑠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𝑇𝑁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𝑇𝑟𝑢𝑒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𝑛𝑒𝑔𝑎𝑡𝑖𝑣𝑒𝑠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𝑇𝑁</m:t>
                            </m:r>
                          </m:e>
                        </m:d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𝐹𝑎𝑙𝑠𝑒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𝑝𝑜𝑠𝑖𝑡𝑖𝑣𝑒𝑠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𝐹𝑃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82550">
                  <a:tabLst>
                    <a:tab pos="2693988" algn="l"/>
                  </a:tabLst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AU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𝑇𝑟𝑢𝑒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𝑛𝑒𝑔𝑎𝑡𝑖𝑣𝑒𝑠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𝑇𝑁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𝐴𝑐𝑡𝑢𝑎𝑙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𝑛𝑒𝑔𝑎𝑡𝑖𝑣𝑒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𝑐𝑎𝑠𝑒𝑠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225533" lvl="1" indent="-457200">
                  <a:buFont typeface="+mj-lt"/>
                  <a:buAutoNum type="arabicParenR" startAt="3"/>
                  <a:tabLst>
                    <a:tab pos="2693988" algn="l"/>
                  </a:tabLst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Accuracy	</a:t>
                </a:r>
                <a14:m>
                  <m:oMath xmlns:m="http://schemas.openxmlformats.org/officeDocument/2006/math">
                    <m:r>
                      <a:rPr lang="en-AU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𝑇𝑃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𝑇𝑁</m:t>
                        </m:r>
                      </m:num>
                      <m:den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𝑇𝑃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𝐹𝑁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𝐹𝑃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𝑇𝑁</m:t>
                        </m:r>
                      </m:den>
                    </m:f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𝑇𝑃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𝑇𝑁</m:t>
                        </m:r>
                      </m:num>
                      <m:den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𝑆𝑎𝑚𝑝𝑙𝑒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𝑇𝑆</m:t>
                        </m:r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l="-1236" t="-122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Quality of Predictions</a:t>
            </a:r>
          </a:p>
        </p:txBody>
      </p:sp>
    </p:spTree>
    <p:extLst>
      <p:ext uri="{BB962C8B-B14F-4D97-AF65-F5344CB8AC3E}">
        <p14:creationId xmlns:p14="http://schemas.microsoft.com/office/powerpoint/2010/main" val="716679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Classification models – Categorical outcomes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Example: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Sensitivity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145</m:t>
                        </m:r>
                      </m:num>
                      <m:den>
                        <m:d>
                          <m:dPr>
                            <m:ctrlP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145+22</m:t>
                            </m:r>
                          </m:e>
                        </m:d>
                      </m:den>
                    </m:f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=0.869</m:t>
                    </m:r>
                  </m:oMath>
                </a14:m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Specificity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115</m:t>
                        </m:r>
                      </m:num>
                      <m:den>
                        <m:d>
                          <m:dPr>
                            <m:ctrlP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115+32</m:t>
                            </m:r>
                          </m:e>
                        </m:d>
                      </m:den>
                    </m:f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=0.782</m:t>
                    </m:r>
                  </m:oMath>
                </a14:m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Overall accuracy</a:t>
                </a:r>
                <a14:m>
                  <m:oMath xmlns:m="http://schemas.openxmlformats.org/officeDocument/2006/math">
                    <m:r>
                      <a:rPr lang="en-AU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145+115</m:t>
                        </m:r>
                      </m:num>
                      <m:den>
                        <m:d>
                          <m:dPr>
                            <m:ctrlP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145+22+32+115</m:t>
                            </m:r>
                          </m:e>
                        </m:d>
                      </m:den>
                    </m:f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=0.828</m:t>
                    </m:r>
                  </m:oMath>
                </a14:m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l="-1236" t="-1221" b="-146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Quality of Predictions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58A5E6B-CDFF-41A4-B727-0D1F7ECDB9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769"/>
              </p:ext>
            </p:extLst>
          </p:nvPr>
        </p:nvGraphicFramePr>
        <p:xfrm>
          <a:off x="2820206" y="1855192"/>
          <a:ext cx="6408712" cy="2304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2178">
                  <a:extLst>
                    <a:ext uri="{9D8B030D-6E8A-4147-A177-3AD203B41FA5}">
                      <a16:colId xmlns:a16="http://schemas.microsoft.com/office/drawing/2014/main" val="1247572316"/>
                    </a:ext>
                  </a:extLst>
                </a:gridCol>
                <a:gridCol w="1602178">
                  <a:extLst>
                    <a:ext uri="{9D8B030D-6E8A-4147-A177-3AD203B41FA5}">
                      <a16:colId xmlns:a16="http://schemas.microsoft.com/office/drawing/2014/main" val="1794066054"/>
                    </a:ext>
                  </a:extLst>
                </a:gridCol>
                <a:gridCol w="1602178">
                  <a:extLst>
                    <a:ext uri="{9D8B030D-6E8A-4147-A177-3AD203B41FA5}">
                      <a16:colId xmlns:a16="http://schemas.microsoft.com/office/drawing/2014/main" val="4036250721"/>
                    </a:ext>
                  </a:extLst>
                </a:gridCol>
                <a:gridCol w="1602178">
                  <a:extLst>
                    <a:ext uri="{9D8B030D-6E8A-4147-A177-3AD203B41FA5}">
                      <a16:colId xmlns:a16="http://schemas.microsoft.com/office/drawing/2014/main" val="3868421451"/>
                    </a:ext>
                  </a:extLst>
                </a:gridCol>
              </a:tblGrid>
              <a:tr h="512156">
                <a:tc>
                  <a:txBody>
                    <a:bodyPr/>
                    <a:lstStyle/>
                    <a:p>
                      <a:endParaRPr lang="en-AU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Actual Class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AU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204181"/>
                  </a:ext>
                </a:extLst>
              </a:tr>
              <a:tr h="512156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Predicted Class</a:t>
                      </a:r>
                    </a:p>
                  </a:txBody>
                  <a:tcPr vert="vert270" anchor="ctr"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Heart Disease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No Heart</a:t>
                      </a:r>
                      <a:r>
                        <a:rPr lang="en-AU" baseline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Disease</a:t>
                      </a:r>
                      <a:endParaRPr lang="en-AU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802476"/>
                  </a:ext>
                </a:extLst>
              </a:tr>
              <a:tr h="512156">
                <a:tc rowSpan="2">
                  <a:txBody>
                    <a:bodyPr/>
                    <a:lstStyle/>
                    <a:p>
                      <a:pPr algn="ctr"/>
                      <a:r>
                        <a:rPr lang="en-AU" b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Predicted Class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Heart Disease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145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32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8894898"/>
                  </a:ext>
                </a:extLst>
              </a:tr>
              <a:tr h="512156">
                <a:tc vMerge="1">
                  <a:txBody>
                    <a:bodyPr/>
                    <a:lstStyle/>
                    <a:p>
                      <a:pPr algn="ctr"/>
                      <a:endParaRPr lang="en-AU" dirty="0">
                        <a:solidFill>
                          <a:schemeClr val="bg1"/>
                        </a:solidFill>
                      </a:endParaRPr>
                    </a:p>
                  </a:txBody>
                  <a:tcPr vert="vert27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No Heart</a:t>
                      </a:r>
                      <a:r>
                        <a:rPr lang="en-AU" baseline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Disease</a:t>
                      </a:r>
                      <a:endParaRPr lang="en-AU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22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115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8310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374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Classification models – Categorical outcomes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We can also calculate sensitivity and specificity for a 3 × 3 or 4 × 4 or in general, a </a:t>
            </a:r>
            <a:r>
              <a:rPr lang="en-AU" sz="22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k</a:t>
            </a: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 × </a:t>
            </a:r>
            <a:r>
              <a:rPr lang="en-AU" sz="22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k</a:t>
            </a: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 contingency table.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Quality of Predictions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66155612"/>
                  </p:ext>
                </p:extLst>
              </p:nvPr>
            </p:nvGraphicFramePr>
            <p:xfrm>
              <a:off x="2008312" y="3400996"/>
              <a:ext cx="4464498" cy="18722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44083">
                      <a:extLst>
                        <a:ext uri="{9D8B030D-6E8A-4147-A177-3AD203B41FA5}">
                          <a16:colId xmlns:a16="http://schemas.microsoft.com/office/drawing/2014/main" val="1247572316"/>
                        </a:ext>
                      </a:extLst>
                    </a:gridCol>
                    <a:gridCol w="744083">
                      <a:extLst>
                        <a:ext uri="{9D8B030D-6E8A-4147-A177-3AD203B41FA5}">
                          <a16:colId xmlns:a16="http://schemas.microsoft.com/office/drawing/2014/main" val="1794066054"/>
                        </a:ext>
                      </a:extLst>
                    </a:gridCol>
                    <a:gridCol w="744083">
                      <a:extLst>
                        <a:ext uri="{9D8B030D-6E8A-4147-A177-3AD203B41FA5}">
                          <a16:colId xmlns:a16="http://schemas.microsoft.com/office/drawing/2014/main" val="4036250721"/>
                        </a:ext>
                      </a:extLst>
                    </a:gridCol>
                    <a:gridCol w="744083">
                      <a:extLst>
                        <a:ext uri="{9D8B030D-6E8A-4147-A177-3AD203B41FA5}">
                          <a16:colId xmlns:a16="http://schemas.microsoft.com/office/drawing/2014/main" val="3868421451"/>
                        </a:ext>
                      </a:extLst>
                    </a:gridCol>
                    <a:gridCol w="744083">
                      <a:extLst>
                        <a:ext uri="{9D8B030D-6E8A-4147-A177-3AD203B41FA5}">
                          <a16:colId xmlns:a16="http://schemas.microsoft.com/office/drawing/2014/main" val="2160895756"/>
                        </a:ext>
                      </a:extLst>
                    </a:gridCol>
                    <a:gridCol w="744083">
                      <a:extLst>
                        <a:ext uri="{9D8B030D-6E8A-4147-A177-3AD203B41FA5}">
                          <a16:colId xmlns:a16="http://schemas.microsoft.com/office/drawing/2014/main" val="3364010601"/>
                        </a:ext>
                      </a:extLst>
                    </a:gridCol>
                  </a:tblGrid>
                  <a:tr h="312035">
                    <a:tc>
                      <a:txBody>
                        <a:bodyPr/>
                        <a:lstStyle/>
                        <a:p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AU" sz="1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Actual Class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97204181"/>
                      </a:ext>
                    </a:extLst>
                  </a:tr>
                  <a:tr h="312035">
                    <a:tc>
                      <a:txBody>
                        <a:bodyPr/>
                        <a:lstStyle/>
                        <a:p>
                          <a:pPr algn="ctr"/>
                          <a:endParaRPr lang="en-AU" sz="1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vert="vert27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</a:t>
                          </a:r>
                          <a:r>
                            <a:rPr lang="en-AU" sz="1100" baseline="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 A</a:t>
                          </a:r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B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1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oMath>
                            </m:oMathPara>
                          </a14:m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</a:t>
                          </a:r>
                          <a:r>
                            <a:rPr lang="en-AU" sz="11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k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878802476"/>
                      </a:ext>
                    </a:extLst>
                  </a:tr>
                  <a:tr h="312035">
                    <a:tc rowSpan="4">
                      <a:txBody>
                        <a:bodyPr/>
                        <a:lstStyle/>
                        <a:p>
                          <a:pPr algn="ctr"/>
                          <a:r>
                            <a:rPr lang="en-AU" sz="1100" b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Predicted Class</a:t>
                          </a: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A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1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oMath>
                            </m:oMathPara>
                          </a14:m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88894898"/>
                      </a:ext>
                    </a:extLst>
                  </a:tr>
                  <a:tr h="312035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B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1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1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oMath>
                            </m:oMathPara>
                          </a14:m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11831075"/>
                      </a:ext>
                    </a:extLst>
                  </a:tr>
                  <a:tr h="312035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1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1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⋱</m:t>
                                </m:r>
                              </m:oMath>
                            </m:oMathPara>
                          </a14:m>
                          <a:endParaRPr lang="en-AU" sz="1100" b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1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88476516"/>
                      </a:ext>
                    </a:extLst>
                  </a:tr>
                  <a:tr h="312035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</a:t>
                          </a:r>
                          <a:r>
                            <a:rPr lang="en-AU" sz="11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k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11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⋯</m:t>
                                </m:r>
                              </m:oMath>
                            </m:oMathPara>
                          </a14:m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1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571141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66155612"/>
                  </p:ext>
                </p:extLst>
              </p:nvPr>
            </p:nvGraphicFramePr>
            <p:xfrm>
              <a:off x="2008312" y="3400996"/>
              <a:ext cx="4464498" cy="18722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44083">
                      <a:extLst>
                        <a:ext uri="{9D8B030D-6E8A-4147-A177-3AD203B41FA5}">
                          <a16:colId xmlns:a16="http://schemas.microsoft.com/office/drawing/2014/main" val="1247572316"/>
                        </a:ext>
                      </a:extLst>
                    </a:gridCol>
                    <a:gridCol w="744083">
                      <a:extLst>
                        <a:ext uri="{9D8B030D-6E8A-4147-A177-3AD203B41FA5}">
                          <a16:colId xmlns:a16="http://schemas.microsoft.com/office/drawing/2014/main" val="1794066054"/>
                        </a:ext>
                      </a:extLst>
                    </a:gridCol>
                    <a:gridCol w="744083">
                      <a:extLst>
                        <a:ext uri="{9D8B030D-6E8A-4147-A177-3AD203B41FA5}">
                          <a16:colId xmlns:a16="http://schemas.microsoft.com/office/drawing/2014/main" val="4036250721"/>
                        </a:ext>
                      </a:extLst>
                    </a:gridCol>
                    <a:gridCol w="744083">
                      <a:extLst>
                        <a:ext uri="{9D8B030D-6E8A-4147-A177-3AD203B41FA5}">
                          <a16:colId xmlns:a16="http://schemas.microsoft.com/office/drawing/2014/main" val="3868421451"/>
                        </a:ext>
                      </a:extLst>
                    </a:gridCol>
                    <a:gridCol w="744083">
                      <a:extLst>
                        <a:ext uri="{9D8B030D-6E8A-4147-A177-3AD203B41FA5}">
                          <a16:colId xmlns:a16="http://schemas.microsoft.com/office/drawing/2014/main" val="2160895756"/>
                        </a:ext>
                      </a:extLst>
                    </a:gridCol>
                    <a:gridCol w="744083">
                      <a:extLst>
                        <a:ext uri="{9D8B030D-6E8A-4147-A177-3AD203B41FA5}">
                          <a16:colId xmlns:a16="http://schemas.microsoft.com/office/drawing/2014/main" val="3364010601"/>
                        </a:ext>
                      </a:extLst>
                    </a:gridCol>
                  </a:tblGrid>
                  <a:tr h="312035">
                    <a:tc>
                      <a:txBody>
                        <a:bodyPr/>
                        <a:lstStyle/>
                        <a:p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AU" sz="1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 gridSpan="4"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Actual Class</a:t>
                          </a:r>
                        </a:p>
                      </a:txBody>
                      <a:tcPr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97204181"/>
                      </a:ext>
                    </a:extLst>
                  </a:tr>
                  <a:tr h="312035">
                    <a:tc>
                      <a:txBody>
                        <a:bodyPr/>
                        <a:lstStyle/>
                        <a:p>
                          <a:pPr algn="ctr"/>
                          <a:endParaRPr lang="en-AU" sz="1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 vert="vert27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</a:t>
                          </a:r>
                          <a:r>
                            <a:rPr lang="en-AU" sz="1100" baseline="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 A</a:t>
                          </a:r>
                          <a:endParaRPr lang="en-AU" sz="1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endParaRP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B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1639" t="-103922" r="-103279" b="-4078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</a:t>
                          </a:r>
                          <a:r>
                            <a:rPr lang="en-AU" sz="11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k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878802476"/>
                      </a:ext>
                    </a:extLst>
                  </a:tr>
                  <a:tr h="312035">
                    <a:tc rowSpan="4">
                      <a:txBody>
                        <a:bodyPr/>
                        <a:lstStyle/>
                        <a:p>
                          <a:pPr algn="ctr"/>
                          <a:r>
                            <a:rPr lang="en-AU" sz="1100" b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Predicted Class</a:t>
                          </a: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A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1639" t="-200000" r="-103279" b="-3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88894898"/>
                      </a:ext>
                    </a:extLst>
                  </a:tr>
                  <a:tr h="312035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B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1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1639" t="-305882" r="-103279" b="-205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11831075"/>
                      </a:ext>
                    </a:extLst>
                  </a:tr>
                  <a:tr h="312035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820" t="-398077" r="-404098" b="-1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1639" t="-398077" r="-103279" b="-1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501639" t="-398077" r="-3279" b="-10192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88476516"/>
                      </a:ext>
                    </a:extLst>
                  </a:tr>
                  <a:tr h="312035">
                    <a:tc vMerge="1">
                      <a:txBody>
                        <a:bodyPr/>
                        <a:lstStyle/>
                        <a:p>
                          <a:pPr algn="ctr"/>
                          <a:endParaRPr lang="en-AU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vert="vert270" anchor="ctr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Class </a:t>
                          </a:r>
                          <a:r>
                            <a:rPr lang="en-AU" sz="11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k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AU" sz="11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Incorrect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1639" t="-507843" r="-103279" b="-39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1100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Correct</a:t>
                          </a: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5711417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7922502"/>
              </p:ext>
            </p:extLst>
          </p:nvPr>
        </p:nvGraphicFramePr>
        <p:xfrm>
          <a:off x="7535128" y="2392884"/>
          <a:ext cx="2976332" cy="1620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4083">
                  <a:extLst>
                    <a:ext uri="{9D8B030D-6E8A-4147-A177-3AD203B41FA5}">
                      <a16:colId xmlns:a16="http://schemas.microsoft.com/office/drawing/2014/main" val="1247572316"/>
                    </a:ext>
                  </a:extLst>
                </a:gridCol>
                <a:gridCol w="744083">
                  <a:extLst>
                    <a:ext uri="{9D8B030D-6E8A-4147-A177-3AD203B41FA5}">
                      <a16:colId xmlns:a16="http://schemas.microsoft.com/office/drawing/2014/main" val="1794066054"/>
                    </a:ext>
                  </a:extLst>
                </a:gridCol>
                <a:gridCol w="744083">
                  <a:extLst>
                    <a:ext uri="{9D8B030D-6E8A-4147-A177-3AD203B41FA5}">
                      <a16:colId xmlns:a16="http://schemas.microsoft.com/office/drawing/2014/main" val="4036250721"/>
                    </a:ext>
                  </a:extLst>
                </a:gridCol>
                <a:gridCol w="744083">
                  <a:extLst>
                    <a:ext uri="{9D8B030D-6E8A-4147-A177-3AD203B41FA5}">
                      <a16:colId xmlns:a16="http://schemas.microsoft.com/office/drawing/2014/main" val="3868421451"/>
                    </a:ext>
                  </a:extLst>
                </a:gridCol>
              </a:tblGrid>
              <a:tr h="312035">
                <a:tc>
                  <a:txBody>
                    <a:bodyPr/>
                    <a:lstStyle/>
                    <a:p>
                      <a:endParaRPr lang="en-AU" sz="110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1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Actual Class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AU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204181"/>
                  </a:ext>
                </a:extLst>
              </a:tr>
              <a:tr h="312035">
                <a:tc>
                  <a:txBody>
                    <a:bodyPr/>
                    <a:lstStyle/>
                    <a:p>
                      <a:pPr algn="ctr"/>
                      <a:endParaRPr lang="en-AU" sz="11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 vert="vert270" anchor="ctr">
                    <a:noFill/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Class</a:t>
                      </a:r>
                      <a:r>
                        <a:rPr lang="en-AU" sz="1100" baseline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A</a:t>
                      </a:r>
                      <a:endParaRPr lang="en-AU" sz="110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All</a:t>
                      </a:r>
                      <a:r>
                        <a:rPr lang="en-AU" sz="1100" baseline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other classes</a:t>
                      </a:r>
                      <a:endParaRPr lang="en-AU" sz="110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802476"/>
                  </a:ext>
                </a:extLst>
              </a:tr>
              <a:tr h="454901">
                <a:tc rowSpan="2">
                  <a:txBody>
                    <a:bodyPr/>
                    <a:lstStyle/>
                    <a:p>
                      <a:pPr algn="ctr"/>
                      <a:r>
                        <a:rPr lang="en-AU" sz="1100" b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Predicted Class</a:t>
                      </a:r>
                    </a:p>
                  </a:txBody>
                  <a:tcPr vert="vert27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Class A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Correct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Incorrect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8894898"/>
                  </a:ext>
                </a:extLst>
              </a:tr>
              <a:tr h="312035">
                <a:tc vMerge="1">
                  <a:txBody>
                    <a:bodyPr/>
                    <a:lstStyle/>
                    <a:p>
                      <a:pPr algn="ctr"/>
                      <a:endParaRPr lang="en-AU" dirty="0">
                        <a:solidFill>
                          <a:schemeClr val="bg1"/>
                        </a:solidFill>
                      </a:endParaRPr>
                    </a:p>
                  </a:txBody>
                  <a:tcPr vert="vert27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All</a:t>
                      </a:r>
                      <a:r>
                        <a:rPr lang="en-AU" sz="1100" baseline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other classes</a:t>
                      </a:r>
                      <a:endParaRPr lang="en-AU" sz="110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Incorrect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1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Correct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831075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0602106"/>
              </p:ext>
            </p:extLst>
          </p:nvPr>
        </p:nvGraphicFramePr>
        <p:xfrm>
          <a:off x="7480920" y="4841156"/>
          <a:ext cx="2976332" cy="1620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4083">
                  <a:extLst>
                    <a:ext uri="{9D8B030D-6E8A-4147-A177-3AD203B41FA5}">
                      <a16:colId xmlns:a16="http://schemas.microsoft.com/office/drawing/2014/main" val="1247572316"/>
                    </a:ext>
                  </a:extLst>
                </a:gridCol>
                <a:gridCol w="744083">
                  <a:extLst>
                    <a:ext uri="{9D8B030D-6E8A-4147-A177-3AD203B41FA5}">
                      <a16:colId xmlns:a16="http://schemas.microsoft.com/office/drawing/2014/main" val="1794066054"/>
                    </a:ext>
                  </a:extLst>
                </a:gridCol>
                <a:gridCol w="744083">
                  <a:extLst>
                    <a:ext uri="{9D8B030D-6E8A-4147-A177-3AD203B41FA5}">
                      <a16:colId xmlns:a16="http://schemas.microsoft.com/office/drawing/2014/main" val="4036250721"/>
                    </a:ext>
                  </a:extLst>
                </a:gridCol>
                <a:gridCol w="744083">
                  <a:extLst>
                    <a:ext uri="{9D8B030D-6E8A-4147-A177-3AD203B41FA5}">
                      <a16:colId xmlns:a16="http://schemas.microsoft.com/office/drawing/2014/main" val="3868421451"/>
                    </a:ext>
                  </a:extLst>
                </a:gridCol>
              </a:tblGrid>
              <a:tr h="312035">
                <a:tc>
                  <a:txBody>
                    <a:bodyPr/>
                    <a:lstStyle/>
                    <a:p>
                      <a:endParaRPr lang="en-AU" sz="110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1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Actual Class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AU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204181"/>
                  </a:ext>
                </a:extLst>
              </a:tr>
              <a:tr h="312035">
                <a:tc>
                  <a:txBody>
                    <a:bodyPr/>
                    <a:lstStyle/>
                    <a:p>
                      <a:pPr algn="ctr"/>
                      <a:endParaRPr lang="en-AU" sz="11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 vert="vert270" anchor="ctr">
                    <a:noFill/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Class </a:t>
                      </a:r>
                      <a:r>
                        <a:rPr lang="en-AU" sz="11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k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All</a:t>
                      </a:r>
                      <a:r>
                        <a:rPr lang="en-AU" sz="1100" baseline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other classes</a:t>
                      </a:r>
                      <a:endParaRPr lang="en-AU" sz="110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802476"/>
                  </a:ext>
                </a:extLst>
              </a:tr>
              <a:tr h="454901">
                <a:tc rowSpan="2">
                  <a:txBody>
                    <a:bodyPr/>
                    <a:lstStyle/>
                    <a:p>
                      <a:pPr algn="ctr"/>
                      <a:r>
                        <a:rPr lang="en-AU" sz="1100" b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Predicted Class</a:t>
                      </a:r>
                    </a:p>
                  </a:txBody>
                  <a:tcPr vert="vert27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Class </a:t>
                      </a:r>
                      <a:r>
                        <a:rPr lang="en-AU" sz="11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k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Correct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Incorrect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8894898"/>
                  </a:ext>
                </a:extLst>
              </a:tr>
              <a:tr h="312035">
                <a:tc vMerge="1">
                  <a:txBody>
                    <a:bodyPr/>
                    <a:lstStyle/>
                    <a:p>
                      <a:pPr algn="ctr"/>
                      <a:endParaRPr lang="en-AU" dirty="0">
                        <a:solidFill>
                          <a:schemeClr val="bg1"/>
                        </a:solidFill>
                      </a:endParaRPr>
                    </a:p>
                  </a:txBody>
                  <a:tcPr vert="vert27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All</a:t>
                      </a:r>
                      <a:r>
                        <a:rPr lang="en-AU" sz="1100" baseline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other classes</a:t>
                      </a:r>
                      <a:endParaRPr lang="en-AU" sz="110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1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Incorrect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1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Correct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831075"/>
                  </a:ext>
                </a:extLst>
              </a:tr>
            </a:tbl>
          </a:graphicData>
        </a:graphic>
      </p:graphicFrame>
      <p:cxnSp>
        <p:nvCxnSpPr>
          <p:cNvPr id="11" name="Straight Arrow Connector 10"/>
          <p:cNvCxnSpPr/>
          <p:nvPr/>
        </p:nvCxnSpPr>
        <p:spPr>
          <a:xfrm flipV="1">
            <a:off x="6607925" y="3617020"/>
            <a:ext cx="792088" cy="504056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632342" y="4750296"/>
            <a:ext cx="743254" cy="569793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6819237" y="4163467"/>
                <a:ext cx="368601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2400" b="1" i="1" smtClean="0">
                          <a:latin typeface="Cambria Math" panose="02040503050406030204" pitchFamily="18" charset="0"/>
                        </a:rPr>
                        <m:t>⋮           ⋮           </m:t>
                      </m:r>
                      <m:r>
                        <a:rPr lang="en-AU" sz="2400" b="1" i="1">
                          <a:latin typeface="Cambria Math" panose="02040503050406030204" pitchFamily="18" charset="0"/>
                        </a:rPr>
                        <m:t>⋮</m:t>
                      </m:r>
                      <m:r>
                        <a:rPr lang="en-AU" sz="2400" b="1" i="1" smtClean="0">
                          <a:latin typeface="Cambria Math" panose="02040503050406030204" pitchFamily="18" charset="0"/>
                        </a:rPr>
                        <m:t>           </m:t>
                      </m:r>
                      <m:r>
                        <a:rPr lang="en-AU" sz="2400" b="1" i="1">
                          <a:latin typeface="Cambria Math" panose="02040503050406030204" pitchFamily="18" charset="0"/>
                        </a:rPr>
                        <m:t>⋮</m:t>
                      </m:r>
                      <m:r>
                        <a:rPr lang="en-AU" sz="2400" b="1" i="1" smtClean="0">
                          <a:latin typeface="Cambria Math" panose="02040503050406030204" pitchFamily="18" charset="0"/>
                        </a:rPr>
                        <m:t>           </m:t>
                      </m:r>
                      <m:r>
                        <a:rPr lang="en-AU" sz="2400" b="1" i="1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AU" sz="2400" b="1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9237" y="4163467"/>
                <a:ext cx="3686019" cy="461665"/>
              </a:xfrm>
              <a:prstGeom prst="rect">
                <a:avLst/>
              </a:prstGeom>
              <a:blipFill>
                <a:blip r:embed="rId4"/>
                <a:stretch>
                  <a:fillRect l="-33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313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Bias-Variance Trade-Off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 </a:t>
            </a:r>
            <a:r>
              <a:rPr lang="en-AU" sz="24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bias</a:t>
            </a: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in ML refers to the error associated with approximating a real-world problem (e.g. true population model) with a much </a:t>
            </a:r>
            <a:r>
              <a:rPr lang="en-AU" sz="2400">
                <a:latin typeface="Cambria Math" panose="02040503050406030204" pitchFamily="18" charset="0"/>
                <a:ea typeface="Cambria Math" panose="02040503050406030204" pitchFamily="18" charset="0"/>
              </a:rPr>
              <a:t>simpler </a:t>
            </a:r>
            <a:r>
              <a:rPr lang="en-AU" sz="2400" smtClean="0">
                <a:latin typeface="Cambria Math" panose="02040503050406030204" pitchFamily="18" charset="0"/>
                <a:ea typeface="Cambria Math" panose="02040503050406030204" pitchFamily="18" charset="0"/>
              </a:rPr>
              <a:t>model</a:t>
            </a: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 </a:t>
            </a:r>
            <a:r>
              <a:rPr lang="en-AU" sz="24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variance</a:t>
            </a: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in ML is the amount of change in a specified training model with a different training set.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The bias-variance trade-off refers to a trade-off that ML methods undergo in an effort to minimise bias and variance.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2734909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Suppose we have the following (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 observations from Population </a:t>
                </a:r>
                <a:r>
                  <a:rPr lang="en-AU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and </a:t>
                </a:r>
                <a:r>
                  <a:rPr lang="en-AU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</a:t>
                </a: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t="-97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Bias-Variance Trade-Off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501" y="2252650"/>
            <a:ext cx="5430121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541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Suppose we randomly sample five (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 pairs, and model the data with a linear model and a polynomial of order 4.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82550"/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								</a:t>
                </a:r>
                <a:r>
                  <a:rPr lang="en-AU" sz="2400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High bias</a:t>
                </a:r>
              </a:p>
              <a:p>
                <a:pPr marL="82550"/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82550"/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82550"/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82550"/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82550"/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								</a:t>
                </a:r>
                <a:r>
                  <a:rPr lang="en-AU" sz="2400" dirty="0">
                    <a:solidFill>
                      <a:schemeClr val="accent5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Low Bias</a:t>
                </a: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t="-977" r="-111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Bias-Variance Trade-Off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702" y="2970635"/>
            <a:ext cx="2774067" cy="25273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442" y="2107110"/>
            <a:ext cx="2377772" cy="216628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442" y="4343389"/>
            <a:ext cx="2377772" cy="2166287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5709895" y="3474691"/>
            <a:ext cx="845214" cy="7514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709895" y="4482803"/>
            <a:ext cx="845214" cy="8640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95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Suppose now, we randomly sample two more sets of five (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 pairs from the same populations, and model them with a linear model (top row) and a polynomial of order 4 (bottom row). </a:t>
                </a:r>
                <a:endParaRPr lang="en-AU" sz="2400" dirty="0">
                  <a:solidFill>
                    <a:schemeClr val="accent5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t="-97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Bias-Variance Trade-Off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370" y="2648917"/>
            <a:ext cx="1981477" cy="180524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814" y="2648917"/>
            <a:ext cx="1981477" cy="18052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675" y="2651655"/>
            <a:ext cx="1981477" cy="180524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370" y="4768902"/>
            <a:ext cx="1981477" cy="180524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814" y="4768902"/>
            <a:ext cx="1981477" cy="180524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675" y="4768902"/>
            <a:ext cx="1981477" cy="180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Combined plots - What difference(s) do you see between the two 				plots?</a:t>
            </a:r>
            <a:endParaRPr lang="en-AU" sz="2400" dirty="0">
              <a:solidFill>
                <a:schemeClr val="accent5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Bias-Variance Trade-Off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589" y="2415753"/>
            <a:ext cx="3962953" cy="36104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572" y="2415752"/>
            <a:ext cx="3962953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33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Supervised learning refers to a domain in machine learning that deals with predictions.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There is an outcome variable </a:t>
                </a:r>
                <a14:m>
                  <m:oMath xmlns:m="http://schemas.openxmlformats.org/officeDocument/2006/math">
                    <m:r>
                      <a:rPr lang="en-AU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(also called dependent or response variable or target).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AU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is modelled on a set of </a:t>
                </a:r>
                <a14:m>
                  <m:oMath xmlns:m="http://schemas.openxmlformats.org/officeDocument/2006/math">
                    <m:r>
                      <a:rPr lang="en-AU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features (also called predictors, independent  variables, inputs, or covariates).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Two sub-categories:</a:t>
                </a: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Regression – a continuous outcome</a:t>
                </a: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Classification – a categorical/qualitative outcome</a:t>
                </a: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t="-73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345421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In general, there is an inverse relationship between bias and variance. 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An under-fitted (under-parameterised) model will have high bias, but low variance.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An over-fitted (over-parameterised) model will have low bias, but high variance.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 optimal model is one that strikes a balance between bias and variance.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This is achieved through “learning”, i.e. from validation/test data.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Bias-Variance Trade-Off</a:t>
            </a:r>
          </a:p>
        </p:txBody>
      </p:sp>
    </p:spTree>
    <p:extLst>
      <p:ext uri="{BB962C8B-B14F-4D97-AF65-F5344CB8AC3E}">
        <p14:creationId xmlns:p14="http://schemas.microsoft.com/office/powerpoint/2010/main" val="1552424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In the examples below, the optimal model is one with the lowest test mean square error (MSE).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82550"/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*Figures taken from page 36 of James et al. (2013).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Bias-Variance Trade-Off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154" y="2319736"/>
            <a:ext cx="7290816" cy="342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0432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1" y="1270969"/>
                <a:ext cx="4629944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Scatter plot and correlation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Scatter plots are useful to visually inspect whether there is an association between two continuous variables.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Person’s correlation coefficient </a:t>
                </a:r>
                <a14:m>
                  <m:oMath xmlns:m="http://schemas.openxmlformats.org/officeDocument/2006/math">
                    <m:r>
                      <a:rPr lang="en-AU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𝑟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is a measure that is used to quantify a linear relationship </a:t>
                </a:r>
              </a:p>
              <a:p>
                <a:pPr marL="82550"/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/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1" y="1270969"/>
                <a:ext cx="4629944" cy="4990420"/>
              </a:xfrm>
              <a:blipFill>
                <a:blip r:embed="rId3"/>
                <a:stretch>
                  <a:fillRect l="-2632" t="-1221" r="-157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3216D8-E175-4A37-B99C-602CCC42A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901" y="1456706"/>
            <a:ext cx="5047351" cy="441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050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1" y="1270969"/>
                <a:ext cx="9601994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Simple Linear Regression Modelling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SLR is used to model the relationship between variables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and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𝑦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Model is based on a straight-line equation, i.e. the mean response </a:t>
                </a:r>
                <a:r>
                  <a:rPr lang="en-AU" sz="2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µ</a:t>
                </a:r>
                <a:r>
                  <a:rPr lang="en-AU" sz="2400" baseline="-250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y</a:t>
                </a: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of variable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𝑦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is related to the variable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 via the equation:</a:t>
                </a:r>
              </a:p>
              <a:p>
                <a:pPr marL="82550"/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AU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=</m:t>
                      </m:r>
                      <m:sSub>
                        <m:sSubPr>
                          <m:ctrlP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r>
                        <a:rPr lang="en-AU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𝑥</m:t>
                      </m:r>
                      <m:r>
                        <a:rPr lang="en-AU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r>
                        <a:rPr lang="en-AU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𝜀</m:t>
                      </m:r>
                    </m:oMath>
                  </m:oMathPara>
                </a14:m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/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>
                  <a:tabLst>
                    <a:tab pos="450850" algn="l"/>
                  </a:tabLst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	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𝛽</m:t>
                        </m:r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𝛽</m:t>
                        </m:r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are the unknown population coefficients</a:t>
                </a:r>
                <a:r>
                  <a:rPr lang="en-AU" sz="18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, </a:t>
                </a: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and 	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ε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~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𝑁</m:t>
                    </m:r>
                    <m:d>
                      <m:d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0,</m:t>
                        </m:r>
                        <m:sSup>
                          <m:sSupPr>
                            <m:ctrlP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p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AU" sz="18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.</a:t>
                </a:r>
              </a:p>
              <a:p>
                <a:pPr marL="82550"/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1" y="1270969"/>
                <a:ext cx="9601994" cy="4990420"/>
              </a:xfrm>
              <a:blipFill>
                <a:blip r:embed="rId3"/>
                <a:stretch>
                  <a:fillRect l="-1270" t="-122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SLR</a:t>
            </a:r>
          </a:p>
        </p:txBody>
      </p:sp>
    </p:spTree>
    <p:extLst>
      <p:ext uri="{BB962C8B-B14F-4D97-AF65-F5344CB8AC3E}">
        <p14:creationId xmlns:p14="http://schemas.microsoft.com/office/powerpoint/2010/main" val="2723580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Simple Linear Regression Modelling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In practice, we draw samples from the populations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𝑥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and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𝑦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and build a model based on these samples.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Sample regression model:</a:t>
                </a:r>
              </a:p>
              <a:p>
                <a:pPr marL="82550"/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AU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AU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=</m:t>
                      </m:r>
                      <m:sSub>
                        <m:sSubPr>
                          <m:ctrlP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AU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A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AU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A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r>
                        <a:rPr lang="en-AU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𝑥</m:t>
                      </m:r>
                      <m:r>
                        <a:rPr lang="en-AU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A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algn="just">
                  <a:tabLst>
                    <a:tab pos="450850" algn="l"/>
                    <a:tab pos="1343025" algn="l"/>
                  </a:tabLst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	where </a:t>
                </a:r>
              </a:p>
              <a:p>
                <a:pPr algn="just">
                  <a:tabLst>
                    <a:tab pos="450850" algn="l"/>
                    <a:tab pos="1343025" algn="l"/>
                  </a:tabLst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acc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is the predicted response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; </a:t>
                </a:r>
              </a:p>
              <a:p>
                <a:pPr algn="just">
                  <a:tabLst>
                    <a:tab pos="450850" algn="l"/>
                    <a:tab pos="1343025" algn="l"/>
                  </a:tabLst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acc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acc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are the estimated coefficients; and </a:t>
                </a:r>
                <a:endParaRPr lang="en-AU" sz="2400" i="1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algn="just">
                  <a:tabLst>
                    <a:tab pos="450850" algn="l"/>
                    <a:tab pos="1343025" algn="l"/>
                  </a:tabLst>
                </a:pPr>
                <a:r>
                  <a:rPr lang="en-AU" sz="2400" dirty="0">
                    <a:ea typeface="Cambria Math" panose="02040503050406030204" pitchFamily="18" charset="0"/>
                    <a:cs typeface="Times New Roman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𝑒</m:t>
                        </m:r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is the residual.</a:t>
                </a:r>
              </a:p>
              <a:p>
                <a:pPr marL="82550"/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l="-1236" t="-1221" r="-24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SLR</a:t>
            </a:r>
          </a:p>
        </p:txBody>
      </p:sp>
    </p:spTree>
    <p:extLst>
      <p:ext uri="{BB962C8B-B14F-4D97-AF65-F5344CB8AC3E}">
        <p14:creationId xmlns:p14="http://schemas.microsoft.com/office/powerpoint/2010/main" val="30570583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Population vs Sample</a:t>
            </a:r>
          </a:p>
          <a:p>
            <a:pPr marL="82550"/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SLR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01515" y="1896571"/>
            <a:ext cx="6846094" cy="4545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2904408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1" y="1270969"/>
                <a:ext cx="5130006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Simple Linear Regression Modelling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Times New Roman" pitchFamily="18" charset="0"/>
                    <a:cs typeface="Times New Roman" pitchFamily="18" charset="0"/>
                  </a:rPr>
                  <a:t>Residual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𝑒</m:t>
                        </m:r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AU" sz="2400" b="0" i="1" dirty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</m:oMath>
                </a14:m>
                <a:r>
                  <a:rPr lang="en-AU" sz="2400" dirty="0">
                    <a:latin typeface="Times New Roman" pitchFamily="18" charset="0"/>
                    <a:cs typeface="Times New Roman" pitchFamily="18" charset="0"/>
                  </a:rPr>
                  <a:t> actual – predicted </a:t>
                </a:r>
              </a:p>
              <a:p>
                <a:pPr marL="82550">
                  <a:tabLst>
                    <a:tab pos="1885950" algn="l"/>
                  </a:tabLst>
                </a:pPr>
                <a:r>
                  <a:rPr lang="en-AU" sz="2400" dirty="0">
                    <a:latin typeface="Times New Roman" pitchFamily="18" charset="0"/>
                    <a:cs typeface="Times New Roman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AU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</m:oMath>
                </a14:m>
                <a:r>
                  <a:rPr lang="en-A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AU" sz="2400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AU" sz="2400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−</m:t>
                        </m:r>
                        <m:acc>
                          <m:accPr>
                            <m:chr m:val="̂"/>
                            <m:ctrlPr>
                              <a:rPr lang="en-AU" sz="2400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acc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U" sz="2400" dirty="0">
                    <a:latin typeface="Times New Roman" pitchFamily="18" charset="0"/>
                    <a:cs typeface="Times New Roman" pitchFamily="18" charset="0"/>
                  </a:rPr>
                  <a:t> at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U" sz="2400" dirty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Times New Roman" pitchFamily="18" charset="0"/>
                    <a:cs typeface="Times New Roman" pitchFamily="18" charset="0"/>
                  </a:rPr>
                  <a:t>The unbiased estimates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𝛽</m:t>
                        </m:r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0</m:t>
                        </m:r>
                      </m:sub>
                    </m:sSub>
                    <m:r>
                      <a:rPr lang="en-AU" sz="2400"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</m:oMath>
                </a14:m>
                <a:r>
                  <a:rPr lang="en-AU" sz="2400" dirty="0">
                    <a:latin typeface="Times New Roman" pitchFamily="18" charset="0"/>
                    <a:cs typeface="Times New Roman" pitchFamily="18" charset="0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𝛽</m:t>
                        </m:r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  <m:r>
                      <a:rPr lang="en-AU" sz="2400"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</m:oMath>
                </a14:m>
                <a:r>
                  <a:rPr lang="en-AU" sz="2400" dirty="0">
                    <a:latin typeface="Times New Roman" pitchFamily="18" charset="0"/>
                    <a:cs typeface="Times New Roman" pitchFamily="18" charset="0"/>
                  </a:rPr>
                  <a:t>are achieved by minimising the sum of squares of the residual errors.</a:t>
                </a:r>
              </a:p>
              <a:p>
                <a:pPr marL="82550"/>
                <a:endParaRPr lang="en-AU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1" y="1270969"/>
                <a:ext cx="5130006" cy="4990420"/>
              </a:xfrm>
              <a:blipFill>
                <a:blip r:embed="rId3"/>
                <a:stretch>
                  <a:fillRect l="-2375" t="-1221" r="-178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SLR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172201" y="1607345"/>
            <a:ext cx="5268904" cy="3918983"/>
            <a:chOff x="1691680" y="1844824"/>
            <a:chExt cx="4903773" cy="338146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1680" y="1844824"/>
              <a:ext cx="4903773" cy="3381466"/>
            </a:xfrm>
            <a:prstGeom prst="rect">
              <a:avLst/>
            </a:prstGeom>
          </p:spPr>
        </p:pic>
        <p:cxnSp>
          <p:nvCxnSpPr>
            <p:cNvPr id="8" name="Straight Arrow Connector 7"/>
            <p:cNvCxnSpPr/>
            <p:nvPr/>
          </p:nvCxnSpPr>
          <p:spPr>
            <a:xfrm>
              <a:off x="5025600" y="2772000"/>
              <a:ext cx="0" cy="36004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2627784" y="3931200"/>
              <a:ext cx="0" cy="216024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5594400" y="2934000"/>
              <a:ext cx="0" cy="28080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652120" y="2900028"/>
              <a:ext cx="3600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400" b="1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e</a:t>
              </a:r>
              <a:r>
                <a:rPr lang="en-AU" sz="1400" b="1" baseline="-250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7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634844" y="2746139"/>
              <a:ext cx="3600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400" b="1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e</a:t>
              </a:r>
              <a:r>
                <a:rPr lang="en-AU" sz="1400" b="1" baseline="-250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6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31506" y="3841819"/>
              <a:ext cx="3600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400" b="1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e</a:t>
              </a:r>
              <a:r>
                <a:rPr lang="en-AU" sz="1400" b="1" baseline="-250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60933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1" y="1270969"/>
            <a:ext cx="5965824" cy="4990420"/>
          </a:xfrm>
        </p:spPr>
        <p:txBody>
          <a:bodyPr>
            <a:noAutofit/>
          </a:bodyPr>
          <a:lstStyle/>
          <a:p>
            <a:pPr marL="82550"/>
            <a:r>
              <a:rPr lang="en-US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Example</a:t>
            </a:r>
            <a:endParaRPr lang="en-AU" sz="28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Consider the following experimental data 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SLR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531330"/>
              </p:ext>
            </p:extLst>
          </p:nvPr>
        </p:nvGraphicFramePr>
        <p:xfrm>
          <a:off x="2833083" y="2354434"/>
          <a:ext cx="1952172" cy="3841505"/>
        </p:xfrm>
        <a:graphic>
          <a:graphicData uri="http://schemas.openxmlformats.org/drawingml/2006/table">
            <a:tbl>
              <a:tblPr/>
              <a:tblGrid>
                <a:gridCol w="9760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6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846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i="1" dirty="0">
                          <a:latin typeface="Times New Roman"/>
                          <a:ea typeface="Times New Roman"/>
                          <a:cs typeface="Times New Roman"/>
                        </a:rPr>
                        <a:t>x</a:t>
                      </a: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i="1" dirty="0">
                          <a:latin typeface="Times New Roman"/>
                          <a:ea typeface="Times New Roman"/>
                          <a:cs typeface="Times New Roman"/>
                        </a:rPr>
                        <a:t>y</a:t>
                      </a: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1.5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4.8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1.8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5.7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2.4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latin typeface="Times New Roman"/>
                          <a:ea typeface="Times New Roman"/>
                          <a:cs typeface="Times New Roman"/>
                        </a:rPr>
                        <a:t>7.0</a:t>
                      </a:r>
                      <a:endParaRPr lang="en-AU" sz="20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3.0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latin typeface="Times New Roman"/>
                          <a:ea typeface="Times New Roman"/>
                          <a:cs typeface="Times New Roman"/>
                        </a:rPr>
                        <a:t>8.3</a:t>
                      </a:r>
                      <a:endParaRPr lang="en-AU" sz="20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3.5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10.9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3.9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12.4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4.4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13.1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4.8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13.6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5.0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latin typeface="Times New Roman"/>
                          <a:ea typeface="Times New Roman"/>
                          <a:cs typeface="Times New Roman"/>
                        </a:rPr>
                        <a:t>15.3</a:t>
                      </a:r>
                      <a:endParaRPr lang="en-AU" sz="20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806" y="2391858"/>
            <a:ext cx="5222937" cy="386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086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1" y="1270969"/>
            <a:ext cx="9694862" cy="4990420"/>
          </a:xfrm>
        </p:spPr>
        <p:txBody>
          <a:bodyPr>
            <a:noAutofit/>
          </a:bodyPr>
          <a:lstStyle/>
          <a:p>
            <a:pPr marL="82550"/>
            <a:r>
              <a:rPr lang="en-US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Example</a:t>
            </a:r>
          </a:p>
          <a:p>
            <a:pPr marL="82550">
              <a:tabLst>
                <a:tab pos="357188" algn="l"/>
              </a:tabLst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	                                                                       Linear regression in R.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SLR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9632" y="2297905"/>
            <a:ext cx="5734050" cy="376713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862013" y="1826380"/>
                <a:ext cx="4552950" cy="46166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Wingdings" panose="05000000000000000000" pitchFamily="2" charset="2"/>
                  <a:buChar char="Ø"/>
                </a:pP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Sample Regression Model:</a:t>
                </a:r>
              </a:p>
              <a:p>
                <a:endParaRPr lang="en-US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=0.2569+2.9303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AU" sz="22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sz="22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Ø"/>
                </a:pP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Significance of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as a predictor of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is defined by a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-value.</a:t>
                </a:r>
              </a:p>
              <a:p>
                <a:pPr marL="342900" indent="-342900">
                  <a:buFont typeface="Wingdings" panose="05000000000000000000" pitchFamily="2" charset="2"/>
                  <a:buChar char="Ø"/>
                </a:pPr>
                <a:endParaRPr lang="en-US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Ø"/>
                </a:pPr>
                <a:endParaRPr lang="en-US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Ø"/>
                </a:pP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In this instance,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-value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&lt;0.001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, i.e. less than 0.05.</a:t>
                </a:r>
              </a:p>
              <a:p>
                <a:pPr marL="342900" indent="-342900">
                  <a:buFont typeface="Wingdings" panose="05000000000000000000" pitchFamily="2" charset="2"/>
                  <a:buChar char="Ø"/>
                </a:pPr>
                <a:endParaRPr lang="en-US" sz="22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Ø"/>
                </a:pP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Multiple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=0.9823</m:t>
                    </m:r>
                  </m:oMath>
                </a14:m>
                <a:endParaRPr lang="en-US" sz="22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Ø"/>
                </a:pPr>
                <a:endParaRPr lang="en-US" sz="22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anose="05000000000000000000" pitchFamily="2" charset="2"/>
                  <a:buChar char="Ø"/>
                </a:pP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Model significance</a:t>
                </a:r>
              </a:p>
              <a:p>
                <a:pPr>
                  <a:tabLst>
                    <a:tab pos="357188" algn="l"/>
                  </a:tabLst>
                </a:pP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</m:oMath>
                </a14:m>
                <a:r>
                  <a:rPr lang="en-US" sz="22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-value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&lt;0.001</m:t>
                    </m:r>
                  </m:oMath>
                </a14:m>
                <a:endParaRPr lang="en-US" sz="22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013" y="1826380"/>
                <a:ext cx="4552950" cy="4616648"/>
              </a:xfrm>
              <a:prstGeom prst="rect">
                <a:avLst/>
              </a:prstGeom>
              <a:blipFill>
                <a:blip r:embed="rId4"/>
                <a:stretch>
                  <a:fillRect l="-1473" t="-925" r="-937" b="-145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/>
          <p:cNvSpPr txBox="1"/>
          <p:nvPr/>
        </p:nvSpPr>
        <p:spPr>
          <a:xfrm>
            <a:off x="7029450" y="4236244"/>
            <a:ext cx="821531" cy="55006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cxnSp>
        <p:nvCxnSpPr>
          <p:cNvPr id="20" name="Elbow Connector 19"/>
          <p:cNvCxnSpPr/>
          <p:nvPr/>
        </p:nvCxnSpPr>
        <p:spPr>
          <a:xfrm>
            <a:off x="4643438" y="2536031"/>
            <a:ext cx="2386012" cy="1829941"/>
          </a:xfrm>
          <a:prstGeom prst="bentConnector3">
            <a:avLst/>
          </a:prstGeom>
          <a:ln w="1905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643438" y="4393406"/>
            <a:ext cx="0" cy="835818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/>
          <p:nvPr/>
        </p:nvCxnSpPr>
        <p:spPr>
          <a:xfrm flipV="1">
            <a:off x="4643438" y="4824690"/>
            <a:ext cx="5243512" cy="404534"/>
          </a:xfrm>
          <a:prstGeom prst="bentConnector3">
            <a:avLst>
              <a:gd name="adj1" fmla="val 100000"/>
            </a:avLst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/>
          <p:nvPr/>
        </p:nvCxnSpPr>
        <p:spPr>
          <a:xfrm>
            <a:off x="3750469" y="5392908"/>
            <a:ext cx="2189163" cy="364955"/>
          </a:xfrm>
          <a:prstGeom prst="bentConnector3">
            <a:avLst>
              <a:gd name="adj1" fmla="val 399"/>
            </a:avLst>
          </a:prstGeom>
          <a:ln w="19050">
            <a:solidFill>
              <a:schemeClr val="accent5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750469" y="6186488"/>
            <a:ext cx="6472237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10215563" y="5986463"/>
            <a:ext cx="0" cy="207168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49760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1" y="1270969"/>
            <a:ext cx="9409112" cy="4990420"/>
          </a:xfrm>
        </p:spPr>
        <p:txBody>
          <a:bodyPr>
            <a:noAutofit/>
          </a:bodyPr>
          <a:lstStyle/>
          <a:p>
            <a:pPr marL="82550"/>
            <a:r>
              <a:rPr lang="en-US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Example</a:t>
            </a:r>
            <a:endParaRPr lang="en-AU" sz="28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Experimental data.                                                 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SLR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5990173"/>
              </p:ext>
            </p:extLst>
          </p:nvPr>
        </p:nvGraphicFramePr>
        <p:xfrm>
          <a:off x="1597214" y="2354434"/>
          <a:ext cx="1952172" cy="3841505"/>
        </p:xfrm>
        <a:graphic>
          <a:graphicData uri="http://schemas.openxmlformats.org/drawingml/2006/table">
            <a:tbl>
              <a:tblPr/>
              <a:tblGrid>
                <a:gridCol w="9760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6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846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i="1" dirty="0">
                          <a:latin typeface="Times New Roman"/>
                          <a:ea typeface="Times New Roman"/>
                          <a:cs typeface="Times New Roman"/>
                        </a:rPr>
                        <a:t>x</a:t>
                      </a: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i="1" dirty="0">
                          <a:latin typeface="Times New Roman"/>
                          <a:ea typeface="Times New Roman"/>
                          <a:cs typeface="Times New Roman"/>
                        </a:rPr>
                        <a:t>y</a:t>
                      </a: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1.5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4.8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1.8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latin typeface="Times New Roman"/>
                          <a:ea typeface="Times New Roman"/>
                          <a:cs typeface="Times New Roman"/>
                        </a:rPr>
                        <a:t>5.7</a:t>
                      </a:r>
                      <a:endParaRPr lang="en-AU" sz="20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2.4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latin typeface="Times New Roman"/>
                          <a:ea typeface="Times New Roman"/>
                          <a:cs typeface="Times New Roman"/>
                        </a:rPr>
                        <a:t>7.0</a:t>
                      </a:r>
                      <a:endParaRPr lang="en-AU" sz="20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3.0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latin typeface="Times New Roman"/>
                          <a:ea typeface="Times New Roman"/>
                          <a:cs typeface="Times New Roman"/>
                        </a:rPr>
                        <a:t>8.3</a:t>
                      </a:r>
                      <a:endParaRPr lang="en-AU" sz="20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3.5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10.9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3.9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12.4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4.4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13.1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4.8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13.6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36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</a:rPr>
                        <a:t>5.0</a:t>
                      </a:r>
                      <a:endParaRPr lang="en-AU" sz="20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latin typeface="Times New Roman"/>
                          <a:ea typeface="Times New Roman"/>
                          <a:cs typeface="Times New Roman"/>
                        </a:rPr>
                        <a:t>15.3</a:t>
                      </a:r>
                      <a:endParaRPr lang="en-AU" sz="20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5314" marR="65314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444" y="1956170"/>
            <a:ext cx="5222653" cy="391115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6089649" y="2258497"/>
                <a:ext cx="2455864" cy="369332"/>
              </a:xfrm>
              <a:prstGeom prst="rect">
                <a:avLst/>
              </a:prstGeom>
              <a:ln w="28575">
                <a:solidFill>
                  <a:srgbClr val="FF0000"/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=0.2569+2.9303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A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9649" y="2258497"/>
                <a:ext cx="2455864" cy="369332"/>
              </a:xfrm>
              <a:prstGeom prst="rect">
                <a:avLst/>
              </a:prstGeom>
              <a:blipFill>
                <a:blip r:embed="rId4"/>
                <a:stretch>
                  <a:fillRect t="-1515" b="-3030"/>
                </a:stretch>
              </a:blipFill>
              <a:ln w="28575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>
            <a:off x="7317581" y="2627829"/>
            <a:ext cx="381189" cy="128391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839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82550"/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Goal of Supervised Learning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Primary goal – accurate predictions of unseen cases.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  <a:tabLst>
                <a:tab pos="2693988" algn="l"/>
              </a:tabLst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Secondary goal – Assess the relationship between inputs and output 	and making statistical inferences.</a:t>
            </a:r>
          </a:p>
          <a:p>
            <a:pPr marL="1225533" lvl="1" indent="-457200">
              <a:tabLst>
                <a:tab pos="2693988" algn="l"/>
              </a:tabLst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Difficult, if not impossible, with black-box approaches.</a:t>
            </a:r>
          </a:p>
          <a:p>
            <a:pPr marL="425450" indent="-342900">
              <a:buFont typeface="Wingdings" panose="05000000000000000000" pitchFamily="2" charset="2"/>
              <a:buChar char="Ø"/>
              <a:tabLst>
                <a:tab pos="2693988" algn="l"/>
              </a:tabLst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768333" lvl="1" indent="0">
              <a:buNone/>
            </a:pPr>
            <a:endParaRPr lang="en-AU" sz="22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24645796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Multiple Coefficient of Determination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AU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𝑹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endParaRPr lang="en-AU" sz="2800" b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AU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is a measure of model adequacy.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US" sz="2400" dirty="0">
                    <a:latin typeface="Times New Roman" pitchFamily="18" charset="0"/>
                    <a:cs typeface="Times New Roman" pitchFamily="18" charset="0"/>
                  </a:rPr>
                  <a:t>Reflects the amount variability in </a:t>
                </a:r>
                <a:r>
                  <a:rPr lang="en-US" sz="2400" i="1" dirty="0"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en-US" sz="2400" dirty="0">
                    <a:latin typeface="Times New Roman" pitchFamily="18" charset="0"/>
                    <a:cs typeface="Times New Roman" pitchFamily="18" charset="0"/>
                  </a:rPr>
                  <a:t> accounted for by the linear regression model.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US" sz="10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Ranges between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0≤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≤1</m:t>
                    </m:r>
                  </m:oMath>
                </a14:m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/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US" sz="2400" dirty="0">
                    <a:latin typeface="Times New Roman" pitchFamily="18" charset="0"/>
                    <a:cs typeface="Times New Roman" pitchFamily="18" charset="0"/>
                  </a:rPr>
                  <a:t>The closer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400" dirty="0">
                    <a:latin typeface="Times New Roman" pitchFamily="18" charset="0"/>
                    <a:cs typeface="Times New Roman" pitchFamily="18" charset="0"/>
                  </a:rPr>
                  <a:t> is to one, the more variation in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cs typeface="Times New Roman" pitchFamily="18" charset="0"/>
                      </a:rPr>
                      <m:t>𝑦</m:t>
                    </m:r>
                  </m:oMath>
                </a14:m>
                <a:r>
                  <a:rPr lang="en-US" sz="2400" dirty="0">
                    <a:latin typeface="Times New Roman" pitchFamily="18" charset="0"/>
                    <a:cs typeface="Times New Roman" pitchFamily="18" charset="0"/>
                  </a:rPr>
                  <a:t> is explained by the model</a:t>
                </a:r>
                <a14:m>
                  <m:oMath xmlns:m="http://schemas.openxmlformats.org/officeDocument/2006/math">
                    <m:r>
                      <a:rPr lang="en-AU" sz="2400">
                        <a:latin typeface="Cambria Math" panose="02040503050406030204" pitchFamily="18" charset="0"/>
                        <a:cs typeface="Times New Roman" pitchFamily="18" charset="0"/>
                      </a:rPr>
                      <m:t>.</m:t>
                    </m:r>
                  </m:oMath>
                </a14:m>
                <a:endParaRPr lang="en-US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l="-1236" t="-109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SLR</a:t>
            </a:r>
          </a:p>
        </p:txBody>
      </p:sp>
    </p:spTree>
    <p:extLst>
      <p:ext uri="{BB962C8B-B14F-4D97-AF65-F5344CB8AC3E}">
        <p14:creationId xmlns:p14="http://schemas.microsoft.com/office/powerpoint/2010/main" val="8943564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1" y="1270969"/>
                <a:ext cx="9601994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Multiple Linear Regression Modelling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MLR involves </a:t>
                </a:r>
                <a:r>
                  <a:rPr lang="en-AU" sz="2200" b="1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t</a:t>
                </a:r>
                <a:r>
                  <a:rPr lang="en-AU" sz="2200" b="1" i="1" dirty="0" smtClean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wo </a:t>
                </a:r>
                <a:r>
                  <a:rPr lang="en-AU" sz="2200" b="1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or more</a:t>
                </a:r>
                <a:r>
                  <a:rPr lang="en-AU" sz="2200" b="1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</a:t>
                </a: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continuous features/predictors and one continuous outcome variable. 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Here, we wish to predict the expected value of </a:t>
                </a:r>
                <a14:m>
                  <m:oMath xmlns:m="http://schemas.openxmlformats.org/officeDocument/2006/math">
                    <m:r>
                      <a:rPr lang="en-AU" sz="2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𝑦</m:t>
                    </m:r>
                  </m:oMath>
                </a14:m>
                <a:r>
                  <a:rPr lang="en-AU" sz="22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,</a:t>
                </a: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𝜇</m:t>
                        </m:r>
                      </m:e>
                      <m:sub>
                        <m:r>
                          <a:rPr lang="en-AU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 for given values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b>
                        <m:r>
                          <a:rPr lang="en-AU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b>
                        <m:r>
                          <a:rPr lang="en-AU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, ...,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𝑥</m:t>
                        </m:r>
                      </m:e>
                      <m:sub>
                        <m:r>
                          <a:rPr lang="en-AU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The population regression model has the form: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5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=</m:t>
                      </m:r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2</m:t>
                          </m:r>
                        </m:sub>
                      </m:sSub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+⋯+</m:t>
                      </m:r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AU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𝑝</m:t>
                          </m:r>
                        </m:sub>
                      </m:sSub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𝜀</m:t>
                      </m:r>
                    </m:oMath>
                  </m:oMathPara>
                </a14:m>
                <a:endParaRPr lang="en-AU" sz="2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/>
                <a:endParaRPr lang="en-AU" sz="5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>
                  <a:tabLst>
                    <a:tab pos="449263" algn="l"/>
                  </a:tabLst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	whereby the coefficients </a:t>
                </a:r>
                <a:r>
                  <a:rPr lang="el-GR" sz="22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β</a:t>
                </a:r>
                <a:r>
                  <a:rPr lang="en-AU" sz="2200" baseline="-300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0</a:t>
                </a: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, </a:t>
                </a:r>
                <a:r>
                  <a:rPr lang="el-GR" sz="22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β</a:t>
                </a:r>
                <a:r>
                  <a:rPr lang="en-AU" sz="2200" baseline="-300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1</a:t>
                </a: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, </a:t>
                </a:r>
                <a:r>
                  <a:rPr lang="el-GR" sz="22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β</a:t>
                </a:r>
                <a:r>
                  <a:rPr lang="en-AU" sz="2200" baseline="-300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2</a:t>
                </a: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, ...,</a:t>
                </a:r>
                <a:r>
                  <a:rPr lang="el-GR" sz="22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 β</a:t>
                </a:r>
                <a:r>
                  <a:rPr lang="en-AU" sz="2200" i="1" baseline="-300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p</a:t>
                </a: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 are the unknown parameters </a:t>
                </a: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/>
                  </a:rPr>
                  <a:t>and 	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ε</m:t>
                    </m:r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~</m:t>
                    </m:r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𝑁</m:t>
                    </m:r>
                    <m:d>
                      <m:dPr>
                        <m:ctrlP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0,</m:t>
                        </m:r>
                        <m:sSup>
                          <m:sSupPr>
                            <m:ctrlPr>
                              <a:rPr lang="en-AU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pPr>
                          <m:e>
                            <m:r>
                              <a:rPr lang="en-AU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AU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.</m:t>
                    </m:r>
                  </m:oMath>
                </a14:m>
                <a:endParaRPr lang="en-AU" sz="22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1" y="1270969"/>
                <a:ext cx="9601994" cy="4990420"/>
              </a:xfrm>
              <a:blipFill>
                <a:blip r:embed="rId3"/>
                <a:stretch>
                  <a:fillRect l="-1270" t="-122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MLR</a:t>
            </a:r>
          </a:p>
        </p:txBody>
      </p:sp>
    </p:spTree>
    <p:extLst>
      <p:ext uri="{BB962C8B-B14F-4D97-AF65-F5344CB8AC3E}">
        <p14:creationId xmlns:p14="http://schemas.microsoft.com/office/powerpoint/2010/main" val="28324351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1" y="1270969"/>
                <a:ext cx="6072980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Multiple Linear Regression Modelling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Sample multiple linear regression model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AU" sz="2200" i="1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200" i="1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AU" sz="2200" i="1">
                          <a:latin typeface="Cambria Math" panose="02040503050406030204" pitchFamily="18" charset="0"/>
                          <a:cs typeface="Times New Roman" pitchFamily="18" charset="0"/>
                        </a:rPr>
                        <m:t>=</m:t>
                      </m:r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AU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200" i="1">
                          <a:latin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AU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AU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r>
                        <a:rPr lang="en-AU" sz="2200" i="1">
                          <a:latin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AU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AU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2</m:t>
                          </m:r>
                        </m:sub>
                      </m:sSub>
                      <m:r>
                        <a:rPr lang="en-AU" sz="2200" i="1">
                          <a:latin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r>
                        <a:rPr lang="en-AU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itchFamily="18" charset="0"/>
                        </a:rPr>
                        <m:t>⋯</m:t>
                      </m:r>
                      <m:r>
                        <a:rPr lang="en-AU" sz="2200" i="1">
                          <a:latin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AU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AU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itchFamily="18" charset="0"/>
                            </a:rPr>
                            <m:t>𝑝</m:t>
                          </m:r>
                        </m:sub>
                      </m:sSub>
                      <m:sSub>
                        <m:sSubPr>
                          <m:ctrlP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sz="2200" b="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AU" sz="2200" b="0" i="1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AU" sz="22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AU" sz="22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/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>
                  <a:tabLst>
                    <a:tab pos="449263" algn="l"/>
                  </a:tabLst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	</a:t>
                </a:r>
                <a:r>
                  <a:rPr lang="en-AU" sz="2200" dirty="0">
                    <a:latin typeface="Times New Roman" pitchFamily="18" charset="0"/>
                    <a:cs typeface="Times New Roman" pitchFamily="18" charset="0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AU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accPr>
                          <m:e>
                            <m:r>
                              <a:rPr lang="en-AU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0</m:t>
                        </m:r>
                      </m:sub>
                    </m:sSub>
                    <m:r>
                      <a:rPr lang="en-AU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,</m:t>
                    </m:r>
                    <m:sSub>
                      <m:sSubPr>
                        <m:ctrlP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AU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accPr>
                          <m:e>
                            <m:r>
                              <a:rPr lang="en-AU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AU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  <m:r>
                      <a:rPr lang="en-AU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, …,</m:t>
                    </m:r>
                    <m:sSub>
                      <m:sSubPr>
                        <m:ctrlP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AU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accPr>
                          <m:e>
                            <m:r>
                              <a:rPr lang="en-AU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AU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AU" sz="2200" dirty="0">
                    <a:latin typeface="Times New Roman" pitchFamily="18" charset="0"/>
                    <a:cs typeface="Times New Roman" pitchFamily="18" charset="0"/>
                  </a:rPr>
                  <a:t> are the estimated parameter 	values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2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200" b="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𝑒</m:t>
                        </m:r>
                      </m:e>
                      <m:sub>
                        <m:r>
                          <a:rPr lang="en-AU" sz="22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AU" sz="2200" i="1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sSub>
                      <m:sSubPr>
                        <m:ctrlPr>
                          <a:rPr lang="en-AU" sz="22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AU" sz="2200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accPr>
                          <m:e>
                            <m:r>
                              <a:rPr lang="en-AU" sz="2200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AU" sz="22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AU" sz="2200" i="1">
                        <a:latin typeface="Cambria Math" panose="02040503050406030204" pitchFamily="18" charset="0"/>
                        <a:cs typeface="Times New Roman" pitchFamily="18" charset="0"/>
                      </a:rPr>
                      <m:t>−</m:t>
                    </m:r>
                    <m:sSub>
                      <m:sSubPr>
                        <m:ctrlPr>
                          <a:rPr lang="en-AU" sz="22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AU" sz="22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𝑦</m:t>
                        </m:r>
                      </m:e>
                      <m:sub>
                        <m:r>
                          <a:rPr lang="en-AU" sz="22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U" sz="2200" dirty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marL="82550">
                  <a:tabLst>
                    <a:tab pos="449263" algn="l"/>
                  </a:tabLst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1" y="1270969"/>
                <a:ext cx="6072980" cy="4990420"/>
              </a:xfrm>
              <a:blipFill>
                <a:blip r:embed="rId3"/>
                <a:stretch>
                  <a:fillRect l="-2008" t="-122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MLR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012" y="1838326"/>
            <a:ext cx="4140994" cy="438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5761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723437" cy="4990420"/>
          </a:xfrm>
        </p:spPr>
        <p:txBody>
          <a:bodyPr>
            <a:noAutofit/>
          </a:bodyPr>
          <a:lstStyle/>
          <a:p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Example – ElderlyWAPop.csv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Suppose we want to regress % body fat (outcome) against Waist and Hip circumference (2 predictors).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Correlation matrix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82550">
              <a:tabLst>
                <a:tab pos="450850" algn="l"/>
              </a:tabLst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MLR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661" y="2454722"/>
            <a:ext cx="4892040" cy="36423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7325" y="3387560"/>
            <a:ext cx="4086225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9782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1" y="1270969"/>
                <a:ext cx="4958556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Example – ElderlyWAPop.csv</a:t>
                </a: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Sample MLR</a:t>
                </a:r>
              </a:p>
              <a:p>
                <a:pPr marL="82550">
                  <a:tabLst>
                    <a:tab pos="450850" algn="l"/>
                  </a:tabLst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AU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% </m:t>
                    </m:r>
                    <m:r>
                      <a:rPr lang="en-AU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𝑏𝑜𝑑𝑦</m:t>
                    </m:r>
                    <m:r>
                      <a:rPr lang="en-AU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AU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𝑓𝑎𝑡</m:t>
                    </m:r>
                    <m:r>
                      <a:rPr lang="en-AU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=−7.109+</m:t>
                    </m:r>
                    <m:r>
                      <a:rPr lang="en-AU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            0.094∗</m:t>
                    </m:r>
                    <m:r>
                      <m:rPr>
                        <m:sty m:val="p"/>
                      </m:rPr>
                      <a:rPr lang="en-AU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Waist</m:t>
                    </m:r>
                    <m:r>
                      <a:rPr lang="en-AU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AU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Circumference</m:t>
                    </m:r>
                    <m:r>
                      <a:rPr lang="en-AU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+            0.358∗</m:t>
                    </m:r>
                    <m:r>
                      <m:rPr>
                        <m:sty m:val="p"/>
                      </m:rPr>
                      <a:rPr lang="en-AU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Hip</m:t>
                    </m:r>
                    <m:r>
                      <a:rPr lang="en-AU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AU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Circumference</m:t>
                    </m:r>
                  </m:oMath>
                </a14:m>
                <a:endParaRPr lang="en-AU" sz="2200" b="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82550">
                  <a:tabLst>
                    <a:tab pos="450850" algn="l"/>
                  </a:tabLst>
                </a:pPr>
                <a:endParaRPr lang="en-AU" sz="1000" b="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  <a:tabLst>
                    <a:tab pos="450850" algn="l"/>
                  </a:tabLst>
                </a:pPr>
                <a:r>
                  <a:rPr lang="en-AU" sz="2200" b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Adjusted multiple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AU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AU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𝑅</m:t>
                        </m:r>
                      </m:e>
                      <m:sup>
                        <m:r>
                          <a:rPr lang="en-AU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itchFamily="18" charset="0"/>
                          </a:rPr>
                          <m:t>2</m:t>
                        </m:r>
                      </m:sup>
                    </m:sSup>
                    <m:r>
                      <a:rPr lang="en-AU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=0.5</m:t>
                    </m:r>
                  </m:oMath>
                </a14:m>
                <a:r>
                  <a:rPr lang="en-AU" sz="2200" b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54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  <a:tabLst>
                    <a:tab pos="450850" algn="l"/>
                  </a:tabLst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  <a:tabLst>
                    <a:tab pos="450850" algn="l"/>
                  </a:tabLst>
                </a:pPr>
                <a:r>
                  <a:rPr lang="en-AU" sz="2200" b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Model significance,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-value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&lt;0.001</m:t>
                    </m:r>
                  </m:oMath>
                </a14:m>
                <a:endParaRPr lang="en-AU" sz="2200" b="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  <a:tabLst>
                    <a:tab pos="450850" algn="l"/>
                  </a:tabLst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  <a:tabLst>
                    <a:tab pos="450850" algn="l"/>
                  </a:tabLst>
                </a:pPr>
                <a:r>
                  <a:rPr lang="en-AU" sz="2200" b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What do you notice about the </a:t>
                </a:r>
                <a14:m>
                  <m:oMath xmlns:m="http://schemas.openxmlformats.org/officeDocument/2006/math">
                    <m:r>
                      <a:rPr lang="en-AU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r>
                  <a:rPr lang="en-AU" sz="2200" b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itchFamily="18" charset="0"/>
                  </a:rPr>
                  <a:t>-values?</a:t>
                </a:r>
              </a:p>
              <a:p>
                <a:pPr marL="82550">
                  <a:tabLst>
                    <a:tab pos="450850" algn="l"/>
                  </a:tabLst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1" y="1270969"/>
                <a:ext cx="4958556" cy="4990420"/>
              </a:xfrm>
              <a:blipFill>
                <a:blip r:embed="rId3"/>
                <a:stretch>
                  <a:fillRect l="-2457" t="-122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MLR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0757" y="2005013"/>
            <a:ext cx="5676900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455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1" y="1270969"/>
            <a:ext cx="9601994" cy="4990420"/>
          </a:xfrm>
        </p:spPr>
        <p:txBody>
          <a:bodyPr>
            <a:noAutofit/>
          </a:bodyPr>
          <a:lstStyle/>
          <a:p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Multi-collinearity (or collinearity)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Refers to situation where a predictor can be linearly predicted from one or more of the other predictors of interest with a substantial degree of accuracy.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At the base-level, collinearity occurs when two or more highly correlated predictors are simultaneously included in the model.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Does not reduce the predictive power and accuracy of the model (within the training data).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Can adversely affect the parameter estimates and their standard error estimates, and hence their significance.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MLR</a:t>
            </a:r>
          </a:p>
        </p:txBody>
      </p:sp>
    </p:spTree>
    <p:extLst>
      <p:ext uri="{BB962C8B-B14F-4D97-AF65-F5344CB8AC3E}">
        <p14:creationId xmlns:p14="http://schemas.microsoft.com/office/powerpoint/2010/main" val="31467340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1" y="1270969"/>
            <a:ext cx="9601994" cy="4990420"/>
          </a:xfrm>
        </p:spPr>
        <p:txBody>
          <a:bodyPr>
            <a:noAutofit/>
          </a:bodyPr>
          <a:lstStyle/>
          <a:p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Multi-collinearity (or collinearity)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Refers to situation where a predictor can be linearly predicted from one or more of the other predictors of interest with a substantial degree of accuracy.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At the base-level, collinearity occurs when two or more highly correlated predictors are simultaneously included in the model.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Does not reduce the predictive power and accuracy of the model (within the training data).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Can adversely affect the parameter estimates and their standard error estimates, and hence their significance.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MLR</a:t>
            </a:r>
          </a:p>
        </p:txBody>
      </p:sp>
    </p:spTree>
    <p:extLst>
      <p:ext uri="{BB962C8B-B14F-4D97-AF65-F5344CB8AC3E}">
        <p14:creationId xmlns:p14="http://schemas.microsoft.com/office/powerpoint/2010/main" val="7728945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1" y="1270969"/>
            <a:ext cx="9601994" cy="4990420"/>
          </a:xfrm>
        </p:spPr>
        <p:txBody>
          <a:bodyPr>
            <a:noAutofit/>
          </a:bodyPr>
          <a:lstStyle/>
          <a:p>
            <a:pPr>
              <a:tabLst>
                <a:tab pos="1704975" algn="l"/>
              </a:tabLst>
            </a:pPr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How to detect collinearity?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Variance inflation factor (VIF) ≥ 5 or 10.  Not applicable to non-linear regression modelling. 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Large change in the estimate when a collinearly-related variable is introduced into the model. This includes changing of the sign.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Overall </a:t>
            </a:r>
            <a:r>
              <a:rPr lang="en-AU" sz="2400" i="1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F</a:t>
            </a: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 of the model is significant, but none of the predictors are.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High bivariate correlations (&gt;0.7) in a correlation matrix.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MLR</a:t>
            </a:r>
          </a:p>
        </p:txBody>
      </p:sp>
    </p:spTree>
    <p:extLst>
      <p:ext uri="{BB962C8B-B14F-4D97-AF65-F5344CB8AC3E}">
        <p14:creationId xmlns:p14="http://schemas.microsoft.com/office/powerpoint/2010/main" val="26391390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1" y="1270969"/>
            <a:ext cx="9601994" cy="4990420"/>
          </a:xfrm>
        </p:spPr>
        <p:txBody>
          <a:bodyPr>
            <a:noAutofit/>
          </a:bodyPr>
          <a:lstStyle/>
          <a:p>
            <a:pPr>
              <a:tabLst>
                <a:tab pos="1704975" algn="l"/>
              </a:tabLst>
            </a:pPr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Example of Collinearity</a:t>
            </a:r>
          </a:p>
          <a:p>
            <a:pPr>
              <a:tabLst>
                <a:tab pos="1704975" algn="l"/>
              </a:tabLst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(a) With waist only                                                      (b) With hip only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MLR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201" y="2455070"/>
            <a:ext cx="5254943" cy="319754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806" y="2442212"/>
            <a:ext cx="5173504" cy="321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1469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1" y="1270969"/>
            <a:ext cx="9601994" cy="4990420"/>
          </a:xfrm>
        </p:spPr>
        <p:txBody>
          <a:bodyPr>
            <a:noAutofit/>
          </a:bodyPr>
          <a:lstStyle/>
          <a:p>
            <a:pPr>
              <a:tabLst>
                <a:tab pos="1704975" algn="l"/>
              </a:tabLst>
            </a:pPr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Remedies?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Leave the model as is, however, this may lead to overfitting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Drop one of the correlated variables (a common approach)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Perform stepwise regression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Increase sample size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Use principle component regression or partial least-squares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itchFamily="18" charset="0"/>
              </a:rPr>
              <a:t>Use penalised regression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Regression - MLR</a:t>
            </a:r>
          </a:p>
        </p:txBody>
      </p:sp>
    </p:spTree>
    <p:extLst>
      <p:ext uri="{BB962C8B-B14F-4D97-AF65-F5344CB8AC3E}">
        <p14:creationId xmlns:p14="http://schemas.microsoft.com/office/powerpoint/2010/main" val="2185144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6215856" cy="4990420"/>
          </a:xfrm>
        </p:spPr>
        <p:txBody>
          <a:bodyPr>
            <a:noAutofit/>
          </a:bodyPr>
          <a:lstStyle/>
          <a:p>
            <a:pPr marL="82550"/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Training, Validation and Test Sets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Data are split into two or three partitions:</a:t>
            </a:r>
          </a:p>
          <a:p>
            <a:pPr marL="1111233" lvl="1" indent="-342900"/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Training set – Used to build the ML model.</a:t>
            </a:r>
          </a:p>
          <a:p>
            <a:pPr marL="1111233" lvl="1" indent="-342900"/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Validation set – Used to tune the ML model.</a:t>
            </a:r>
          </a:p>
          <a:p>
            <a:pPr marL="1111233" lvl="1" indent="-342900"/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Test set – Used to evaluate the predictive accuracy of the ML model.</a:t>
            </a:r>
          </a:p>
          <a:p>
            <a:pPr marL="1111233" lvl="1" indent="-342900"/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Training and test data splits – 80/20 or 75/25.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Training and validation data – data are split systematically.</a:t>
            </a: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2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</a:t>
            </a:r>
          </a:p>
        </p:txBody>
      </p:sp>
      <p:pic>
        <p:nvPicPr>
          <p:cNvPr id="1030" name="Picture 6" descr="Image result for training and test sets towardsdatascienc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723" y="1900532"/>
            <a:ext cx="4609829" cy="2483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4019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82550"/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Cross-Validation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Cross-validation (CV) is model validation technique to evaluate and compare different ML models to each other.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It can also be used to detect overfitting of models. 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In many ML methods, CV is used for tuning </a:t>
            </a:r>
            <a:r>
              <a:rPr lang="en-AU" sz="22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hyperparameter</a:t>
            </a: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(s), whose values are pre-defined by the user before the learning process commences.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CV is typically implemented in multiple rounds to ensure each sample in the dataset had a chance to be in the validation set, and the end results are combined and/or averaged.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Cross Validation</a:t>
            </a:r>
          </a:p>
        </p:txBody>
      </p:sp>
    </p:spTree>
    <p:extLst>
      <p:ext uri="{BB962C8B-B14F-4D97-AF65-F5344CB8AC3E}">
        <p14:creationId xmlns:p14="http://schemas.microsoft.com/office/powerpoint/2010/main" val="3019311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5032373" cy="4990420"/>
              </a:xfrm>
            </p:spPr>
            <p:txBody>
              <a:bodyPr>
                <a:noAutofit/>
              </a:bodyPr>
              <a:lstStyle/>
              <a:p>
                <a:pPr marL="82550"/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Leave-One-Out Cross-Validation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LOOCV involve using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observations as the training set and the one remaining observation as the validation set. 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 process is repeated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number of times until each observation has been tested on.</a:t>
                </a: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5032373" cy="4990420"/>
              </a:xfrm>
              <a:blipFill>
                <a:blip r:embed="rId3"/>
                <a:stretch>
                  <a:fillRect l="-726" t="-1221" r="-302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Cross Validation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4574" y="2083930"/>
            <a:ext cx="5306378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6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5294313" cy="4990420"/>
              </a:xfrm>
            </p:spPr>
            <p:txBody>
              <a:bodyPr>
                <a:noAutofit/>
              </a:bodyPr>
              <a:lstStyle/>
              <a:p>
                <a:pPr marL="82550"/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K-Fold Cross-Validation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-fold cross-validation involves dividing the data into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equal-sized subsets, and systematically use one subset as the testing set and use remaining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subsets as the training set.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Common </a:t>
                </a:r>
                <a14:m>
                  <m:oMath xmlns:m="http://schemas.openxmlformats.org/officeDocument/2006/math"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values are 4 (75/25 split), 5 (80/20 split), and 10 (90/10 split).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5294313" cy="4990420"/>
              </a:xfrm>
              <a:blipFill>
                <a:blip r:embed="rId3"/>
                <a:stretch>
                  <a:fillRect l="-690" t="-1221" r="-195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Cross Validation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9424" y="2025961"/>
            <a:ext cx="5323523" cy="348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966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Regression models – Continuous outcomes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 cross-validation error (or prediction error) of a single prediction is assessed by subtracting the predicted value at the </a:t>
                </a:r>
                <a:r>
                  <a:rPr lang="en-AU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</a:t>
                </a:r>
                <a:r>
                  <a:rPr lang="en-AU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</a:t>
                </a: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point,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AU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AU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−</m:t>
                        </m:r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from the actual value at that point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 That is,</a:t>
                </a:r>
              </a:p>
              <a:p>
                <a:pPr marL="82550"/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8255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AU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−</m:t>
                          </m:r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 </m:t>
                      </m:r>
                      <m:r>
                        <m:rPr>
                          <m:nor/>
                        </m:rPr>
                        <a:rPr lang="en-AU" sz="2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for</m:t>
                      </m:r>
                      <m:r>
                        <m:rPr>
                          <m:nor/>
                        </m:rPr>
                        <a:rPr lang="en-AU" sz="2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</m:t>
                      </m:r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AU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=1, 2, …, </m:t>
                      </m:r>
                      <m:sSub>
                        <m:sSubPr>
                          <m:ctrlP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AU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AU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82550">
                  <a:tabLst>
                    <a:tab pos="450850" algn="l"/>
                  </a:tabLst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is the number of prediction points.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Common measures of predictive performance:</a:t>
                </a:r>
              </a:p>
              <a:p>
                <a:pPr marL="1111233" lvl="1" indent="-342900"/>
                <a:r>
                  <a:rPr lang="en-AU" sz="20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Root Mean Square Error (RMSE):  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AU" sz="2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AU" sz="20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ctrlPr>
                                  <a:rPr lang="en-AU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AU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𝒊</m:t>
                                </m:r>
                                <m:r>
                                  <a:rPr lang="en-AU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AU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  <m:sup>
                                <m:sSub>
                                  <m:sSubPr>
                                    <m:ctrlPr>
                                      <a:rPr lang="en-AU" sz="20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AU" sz="20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𝒏</m:t>
                                    </m:r>
                                  </m:e>
                                  <m:sub>
                                    <m:r>
                                      <a:rPr lang="en-AU" sz="20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</m:sSub>
                              </m:sup>
                              <m:e>
                                <m:sSup>
                                  <m:sSupPr>
                                    <m:ctrlPr>
                                      <a:rPr lang="en-AU" sz="20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AU" sz="20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AU" sz="2000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AU" sz="2000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𝒚</m:t>
                                            </m:r>
                                          </m:e>
                                          <m:sub>
                                            <m:r>
                                              <a:rPr lang="en-AU" sz="2000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𝒊</m:t>
                                            </m:r>
                                          </m:sub>
                                        </m:sSub>
                                        <m:r>
                                          <a:rPr lang="en-AU" sz="20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AU" sz="2000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en-AU" sz="2000" b="1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r>
                                                  <a:rPr lang="en-AU" sz="2000" b="1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𝒚</m:t>
                                                </m:r>
                                              </m:e>
                                            </m:acc>
                                          </m:e>
                                          <m:sub>
                                            <m:r>
                                              <a:rPr lang="en-AU" sz="2000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𝒊</m:t>
                                            </m:r>
                                            <m:r>
                                              <a:rPr lang="en-AU" sz="2000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 −</m:t>
                                            </m:r>
                                            <m:r>
                                              <a:rPr lang="en-AU" sz="2000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𝒊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AU" sz="20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e>
                            </m:nary>
                          </m:num>
                          <m:den>
                            <m:sSub>
                              <m:sSubPr>
                                <m:ctrlPr>
                                  <a:rPr lang="en-AU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AU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𝒏</m:t>
                                </m:r>
                              </m:e>
                              <m:sub>
                                <m:r>
                                  <a:rPr lang="en-AU" sz="20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𝒑</m:t>
                                </m:r>
                              </m:sub>
                            </m:sSub>
                          </m:den>
                        </m:f>
                      </m:e>
                    </m:rad>
                  </m:oMath>
                </a14:m>
                <a:r>
                  <a:rPr lang="en-AU" sz="20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</a:t>
                </a:r>
              </a:p>
              <a:p>
                <a:pPr marL="1111233" lvl="1" indent="-342900"/>
                <a:r>
                  <a:rPr lang="en-AU" sz="20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Bias (SD) estimate:</a:t>
                </a: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mean and standard deviation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for all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=1,2, …, </m:t>
                    </m:r>
                    <m:sSub>
                      <m:sSubPr>
                        <m:ctrlP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</a:t>
                </a:r>
              </a:p>
              <a:p>
                <a:pPr marL="1111233" lvl="1" indent="-342900"/>
                <a:r>
                  <a:rPr lang="en-AU" sz="20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Prediction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AU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𝑹</m:t>
                        </m:r>
                      </m:e>
                      <m:sup>
                        <m:r>
                          <a:rPr lang="en-AU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AU" sz="20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AU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AU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AU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𝒑𝒓𝒆𝒅</m:t>
                        </m:r>
                      </m:sub>
                      <m:sup>
                        <m:r>
                          <a:rPr lang="en-AU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bSup>
                  </m:oMath>
                </a14:m>
                <a:r>
                  <a:rPr lang="en-AU" sz="20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):   </a:t>
                </a: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Square of correlation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between the predicted and the actual values</a:t>
                </a: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l="-1236" t="-1221" b="-549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Quality of Predictions</a:t>
            </a:r>
          </a:p>
        </p:txBody>
      </p:sp>
    </p:spTree>
    <p:extLst>
      <p:ext uri="{BB962C8B-B14F-4D97-AF65-F5344CB8AC3E}">
        <p14:creationId xmlns:p14="http://schemas.microsoft.com/office/powerpoint/2010/main" val="2512689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Regression models – Continuous outcomes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Lower values of MSE are preferred.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lvl="1" indent="-342900">
                  <a:spcBef>
                    <a:spcPts val="1000"/>
                  </a:spcBef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 bias estimate that is close to zero is desired, along with a smaller SD.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𝑝𝑟𝑒𝑑</m:t>
                        </m:r>
                      </m:sub>
                      <m:sup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that is close to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value of the model fit (if available) is preferred. If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𝑝𝑟𝑒𝑑</m:t>
                        </m:r>
                      </m:sub>
                      <m:sup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AU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≪</m:t>
                    </m:r>
                    <m:sSup>
                      <m:sSupPr>
                        <m:ctrlP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AU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, then this means your model is over-fitted. 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Scatter plot of the differences between the predicted and actual values can also help visualise any issue.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l="-1236" t="-1221" r="-18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Supervised Learning – Quality of Predictions</a:t>
            </a:r>
          </a:p>
        </p:txBody>
      </p:sp>
    </p:spTree>
    <p:extLst>
      <p:ext uri="{BB962C8B-B14F-4D97-AF65-F5344CB8AC3E}">
        <p14:creationId xmlns:p14="http://schemas.microsoft.com/office/powerpoint/2010/main" val="220804971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1">
      <a:dk1>
        <a:srgbClr val="101920"/>
      </a:dk1>
      <a:lt1>
        <a:srgbClr val="FFFFFF"/>
      </a:lt1>
      <a:dk2>
        <a:srgbClr val="404140"/>
      </a:dk2>
      <a:lt2>
        <a:srgbClr val="FFFFFF"/>
      </a:lt2>
      <a:accent1>
        <a:srgbClr val="004B85"/>
      </a:accent1>
      <a:accent2>
        <a:srgbClr val="BE2F36"/>
      </a:accent2>
      <a:accent3>
        <a:srgbClr val="FFC658"/>
      </a:accent3>
      <a:accent4>
        <a:srgbClr val="F16121"/>
      </a:accent4>
      <a:accent5>
        <a:srgbClr val="009878"/>
      </a:accent5>
      <a:accent6>
        <a:srgbClr val="EFECE5"/>
      </a:accent6>
      <a:hlink>
        <a:srgbClr val="004B85"/>
      </a:hlink>
      <a:folHlink>
        <a:srgbClr val="F16121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CU Science PowerPoint Template_Widescreen_Nov18" id="{38E290FD-FA73-034D-9C7A-50BD8EBE3BDA}" vid="{1A5AF8DA-9E09-3644-A572-21D1127A8D2F}"/>
    </a:ext>
  </a:extLst>
</a:theme>
</file>

<file path=ppt/theme/theme2.xml><?xml version="1.0" encoding="utf-8"?>
<a:theme xmlns:a="http://schemas.openxmlformats.org/drawingml/2006/main" name="Office Theme">
  <a:themeElements>
    <a:clrScheme name="World Ready Science">
      <a:dk1>
        <a:srgbClr val="101920"/>
      </a:dk1>
      <a:lt1>
        <a:srgbClr val="FFFFFF"/>
      </a:lt1>
      <a:dk2>
        <a:srgbClr val="404140"/>
      </a:dk2>
      <a:lt2>
        <a:srgbClr val="FFFFFF"/>
      </a:lt2>
      <a:accent1>
        <a:srgbClr val="004B85"/>
      </a:accent1>
      <a:accent2>
        <a:srgbClr val="BE2F36"/>
      </a:accent2>
      <a:accent3>
        <a:srgbClr val="FFC658"/>
      </a:accent3>
      <a:accent4>
        <a:srgbClr val="F16121"/>
      </a:accent4>
      <a:accent5>
        <a:srgbClr val="009878"/>
      </a:accent5>
      <a:accent6>
        <a:srgbClr val="EFECE5"/>
      </a:accent6>
      <a:hlink>
        <a:srgbClr val="004B85"/>
      </a:hlink>
      <a:folHlink>
        <a:srgbClr val="F1612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CU Medical and Health Sciences PowerPoint Template_Widescreen_Apr19" id="{D10DD285-2DF1-9C4F-B5C8-5578DD628922}" vid="{A8463ABB-FE07-0249-9E07-D7B4EEEA80D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54D70A4D3BDAC4DA844CF94BDC718DE" ma:contentTypeVersion="12" ma:contentTypeDescription="Create a new document." ma:contentTypeScope="" ma:versionID="4b92428a8fbacb6eb7801fec34e5fea9">
  <xsd:schema xmlns:xsd="http://www.w3.org/2001/XMLSchema" xmlns:xs="http://www.w3.org/2001/XMLSchema" xmlns:p="http://schemas.microsoft.com/office/2006/metadata/properties" xmlns:ns3="491914aa-29b3-4b6b-a714-ce49462a8929" xmlns:ns4="3fe1c992-d9d2-4d9a-b246-62445b7e203e" targetNamespace="http://schemas.microsoft.com/office/2006/metadata/properties" ma:root="true" ma:fieldsID="555e1e72aaeb452e1be9c626cc95755e" ns3:_="" ns4:_="">
    <xsd:import namespace="491914aa-29b3-4b6b-a714-ce49462a8929"/>
    <xsd:import namespace="3fe1c992-d9d2-4d9a-b246-62445b7e203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1914aa-29b3-4b6b-a714-ce49462a89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e1c992-d9d2-4d9a-b246-62445b7e203e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374702C-53B7-4CB4-99DC-B67BAA9A8E84}">
  <ds:schemaRefs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3fe1c992-d9d2-4d9a-b246-62445b7e203e"/>
    <ds:schemaRef ds:uri="http://schemas.microsoft.com/office/2006/metadata/properties"/>
    <ds:schemaRef ds:uri="http://www.w3.org/XML/1998/namespace"/>
    <ds:schemaRef ds:uri="491914aa-29b3-4b6b-a714-ce49462a8929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95F39B7-F234-4D61-B91F-F454A610C29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0D579D-3DB6-4A56-80B8-416764EFDA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1914aa-29b3-4b6b-a714-ce49462a8929"/>
    <ds:schemaRef ds:uri="3fe1c992-d9d2-4d9a-b246-62445b7e20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3848</TotalTime>
  <Words>1790</Words>
  <Application>Microsoft Office PowerPoint</Application>
  <PresentationFormat>Widescreen</PresentationFormat>
  <Paragraphs>466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Cambria Math</vt:lpstr>
      <vt:lpstr>Times New Roman</vt:lpstr>
      <vt:lpstr>Arial</vt:lpstr>
      <vt:lpstr>Calibri</vt:lpstr>
      <vt:lpstr>Wingdings</vt:lpstr>
      <vt:lpstr>MS PGothic</vt:lpstr>
      <vt:lpstr>1_Office Theme</vt:lpstr>
      <vt:lpstr>Office Theme</vt:lpstr>
      <vt:lpstr>Data Analysis and Visualisation</vt:lpstr>
      <vt:lpstr>Supervised Learning</vt:lpstr>
      <vt:lpstr>Supervised Learning</vt:lpstr>
      <vt:lpstr>Supervised Learning</vt:lpstr>
      <vt:lpstr>Supervised Learning – Cross Validation</vt:lpstr>
      <vt:lpstr>Supervised Learning – Cross Validation</vt:lpstr>
      <vt:lpstr>Supervised Learning – Cross Validation</vt:lpstr>
      <vt:lpstr>Supervised Learning – Quality of Predictions</vt:lpstr>
      <vt:lpstr>Supervised Learning – Quality of Predictions</vt:lpstr>
      <vt:lpstr>Supervised Learning – Quality of Predictions</vt:lpstr>
      <vt:lpstr>Supervised Learning – Quality of Predictions</vt:lpstr>
      <vt:lpstr>Supervised Learning – Quality of Predictions</vt:lpstr>
      <vt:lpstr>Supervised Learning – Quality of Predictions</vt:lpstr>
      <vt:lpstr>Supervised Learning – Quality of Predictions</vt:lpstr>
      <vt:lpstr>Supervised Learning</vt:lpstr>
      <vt:lpstr>Supervised Learning – Bias-Variance Trade-Off</vt:lpstr>
      <vt:lpstr>Supervised Learning – Bias-Variance Trade-Off</vt:lpstr>
      <vt:lpstr>Supervised Learning – Bias-Variance Trade-Off</vt:lpstr>
      <vt:lpstr>Supervised Learning – Bias-Variance Trade-Off</vt:lpstr>
      <vt:lpstr>Supervised Learning – Bias-Variance Trade-Off</vt:lpstr>
      <vt:lpstr>Supervised Learning – Bias-Variance Trade-Off</vt:lpstr>
      <vt:lpstr>Linear Regression</vt:lpstr>
      <vt:lpstr>Linear Regression - SLR</vt:lpstr>
      <vt:lpstr>Linear Regression - SLR</vt:lpstr>
      <vt:lpstr>Linear Regression - SLR</vt:lpstr>
      <vt:lpstr>Linear Regression - SLR</vt:lpstr>
      <vt:lpstr>Linear Regression - SLR</vt:lpstr>
      <vt:lpstr>Linear Regression - SLR</vt:lpstr>
      <vt:lpstr>Linear Regression - SLR</vt:lpstr>
      <vt:lpstr>Linear Regression - SLR</vt:lpstr>
      <vt:lpstr>Linear Regression - MLR</vt:lpstr>
      <vt:lpstr>Linear Regression - MLR</vt:lpstr>
      <vt:lpstr>Linear Regression - MLR</vt:lpstr>
      <vt:lpstr>Linear Regression - MLR</vt:lpstr>
      <vt:lpstr>Linear Regression - MLR</vt:lpstr>
      <vt:lpstr>Linear Regression - MLR</vt:lpstr>
      <vt:lpstr>Linear Regression - MLR</vt:lpstr>
      <vt:lpstr>Linear Regression - MLR</vt:lpstr>
      <vt:lpstr>Linear Regression - MLR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and Visualisation</dc:title>
  <dc:creator>Johnny LO</dc:creator>
  <cp:lastModifiedBy>Johnny LO</cp:lastModifiedBy>
  <cp:revision>77</cp:revision>
  <dcterms:created xsi:type="dcterms:W3CDTF">2020-03-09T04:06:44Z</dcterms:created>
  <dcterms:modified xsi:type="dcterms:W3CDTF">2020-03-21T05:09:11Z</dcterms:modified>
</cp:coreProperties>
</file>